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34" r:id="rId12"/>
    <p:sldId id="302" r:id="rId13"/>
    <p:sldId id="264" r:id="rId14"/>
    <p:sldId id="335"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309" r:id="rId29"/>
    <p:sldId id="337" r:id="rId30"/>
    <p:sldId id="338" r:id="rId31"/>
    <p:sldId id="340" r:id="rId32"/>
    <p:sldId id="341" r:id="rId33"/>
    <p:sldId id="342" r:id="rId34"/>
    <p:sldId id="343" r:id="rId35"/>
    <p:sldId id="344" r:id="rId36"/>
    <p:sldId id="345" r:id="rId37"/>
    <p:sldId id="34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85170"/>
  </p:normalViewPr>
  <p:slideViewPr>
    <p:cSldViewPr snapToGrid="0" snapToObjects="1">
      <p:cViewPr varScale="1">
        <p:scale>
          <a:sx n="94" d="100"/>
          <a:sy n="94" d="100"/>
        </p:scale>
        <p:origin x="2120" y="4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0B6DEC-AEB1-E642-9D0A-11212D0DF706}" type="doc">
      <dgm:prSet loTypeId="urn:microsoft.com/office/officeart/2005/8/layout/chevron1" loCatId="process" qsTypeId="urn:microsoft.com/office/officeart/2005/8/quickstyle/simple1" qsCatId="simple" csTypeId="urn:microsoft.com/office/officeart/2005/8/colors/accent0_1" csCatId="mainScheme" phldr="1"/>
      <dgm:spPr/>
    </dgm:pt>
    <dgm:pt modelId="{258995E0-AE8C-1C40-8D26-C21EE9C41362}">
      <dgm:prSet phldrT="[Text]"/>
      <dgm:spPr/>
      <dgm:t>
        <a:bodyPr/>
        <a:lstStyle/>
        <a:p>
          <a:r>
            <a:rPr lang="en-CA" dirty="0"/>
            <a:t>Creating a NumPy array from the "Class" column </a:t>
          </a:r>
          <a:endParaRPr lang="en-US" dirty="0"/>
        </a:p>
      </dgm:t>
    </dgm:pt>
    <dgm:pt modelId="{70E45872-D2D5-E045-B009-C57FAA6748BF}" type="parTrans" cxnId="{54A582F0-3B5D-2843-9886-FE3EE1341DAB}">
      <dgm:prSet/>
      <dgm:spPr/>
      <dgm:t>
        <a:bodyPr/>
        <a:lstStyle/>
        <a:p>
          <a:endParaRPr lang="en-US"/>
        </a:p>
      </dgm:t>
    </dgm:pt>
    <dgm:pt modelId="{D150B824-4C00-C240-BDC1-13AA50516072}" type="sibTrans" cxnId="{54A582F0-3B5D-2843-9886-FE3EE1341DAB}">
      <dgm:prSet/>
      <dgm:spPr/>
      <dgm:t>
        <a:bodyPr/>
        <a:lstStyle/>
        <a:p>
          <a:endParaRPr lang="en-US"/>
        </a:p>
      </dgm:t>
    </dgm:pt>
    <dgm:pt modelId="{69E7A840-ED61-F54F-A42B-FB019A33EDDE}">
      <dgm:prSet/>
      <dgm:spPr/>
      <dgm:t>
        <a:bodyPr/>
        <a:lstStyle/>
        <a:p>
          <a:r>
            <a:rPr lang="en-CA" dirty="0"/>
            <a:t>Standardizing the data with </a:t>
          </a:r>
          <a:r>
            <a:rPr lang="en-CA" dirty="0" err="1"/>
            <a:t>StandardScaler</a:t>
          </a:r>
          <a:r>
            <a:rPr lang="en-CA" dirty="0"/>
            <a:t> </a:t>
          </a:r>
        </a:p>
      </dgm:t>
    </dgm:pt>
    <dgm:pt modelId="{2C2EBD7F-32C8-B74F-9036-98DFBE5108D3}" type="parTrans" cxnId="{517C07F3-E1F8-4247-B4A9-553D736B6551}">
      <dgm:prSet/>
      <dgm:spPr/>
      <dgm:t>
        <a:bodyPr/>
        <a:lstStyle/>
        <a:p>
          <a:endParaRPr lang="en-US"/>
        </a:p>
      </dgm:t>
    </dgm:pt>
    <dgm:pt modelId="{1065401A-AB2B-4449-8F57-13096AED873A}" type="sibTrans" cxnId="{517C07F3-E1F8-4247-B4A9-553D736B6551}">
      <dgm:prSet/>
      <dgm:spPr/>
      <dgm:t>
        <a:bodyPr/>
        <a:lstStyle/>
        <a:p>
          <a:endParaRPr lang="en-US"/>
        </a:p>
      </dgm:t>
    </dgm:pt>
    <dgm:pt modelId="{22B71542-C040-1541-8BDB-C4247A02F024}">
      <dgm:prSet/>
      <dgm:spPr/>
      <dgm:t>
        <a:bodyPr/>
        <a:lstStyle/>
        <a:p>
          <a:r>
            <a:rPr lang="en-CA"/>
            <a:t>Splitting the data into training and testing sets </a:t>
          </a:r>
        </a:p>
      </dgm:t>
    </dgm:pt>
    <dgm:pt modelId="{8B37B0EC-FD99-8A40-BE2B-1C6F0A616673}" type="parTrans" cxnId="{F881DA34-9358-7C4D-B914-8E28808C92D2}">
      <dgm:prSet/>
      <dgm:spPr/>
      <dgm:t>
        <a:bodyPr/>
        <a:lstStyle/>
        <a:p>
          <a:endParaRPr lang="en-US"/>
        </a:p>
      </dgm:t>
    </dgm:pt>
    <dgm:pt modelId="{3215E1B6-7BF7-B148-8683-DA1FB15895AE}" type="sibTrans" cxnId="{F881DA34-9358-7C4D-B914-8E28808C92D2}">
      <dgm:prSet/>
      <dgm:spPr/>
      <dgm:t>
        <a:bodyPr/>
        <a:lstStyle/>
        <a:p>
          <a:endParaRPr lang="en-US"/>
        </a:p>
      </dgm:t>
    </dgm:pt>
    <dgm:pt modelId="{075402FE-B5DD-F246-9A8B-7838910963DD}">
      <dgm:prSet/>
      <dgm:spPr/>
      <dgm:t>
        <a:bodyPr/>
        <a:lstStyle/>
        <a:p>
          <a:r>
            <a:rPr lang="en-CA"/>
            <a:t>Configuring GridSearchCV with 10-fold cross-validation </a:t>
          </a:r>
        </a:p>
      </dgm:t>
    </dgm:pt>
    <dgm:pt modelId="{8517D829-9B7F-FD4A-A90F-043AEF05FAA3}" type="parTrans" cxnId="{4EEDA1F8-2DBD-3A47-89BC-3AA260D7A6F5}">
      <dgm:prSet/>
      <dgm:spPr/>
      <dgm:t>
        <a:bodyPr/>
        <a:lstStyle/>
        <a:p>
          <a:endParaRPr lang="en-US"/>
        </a:p>
      </dgm:t>
    </dgm:pt>
    <dgm:pt modelId="{E18D1B96-4788-9C4F-8CF5-9CDF78079B80}" type="sibTrans" cxnId="{4EEDA1F8-2DBD-3A47-89BC-3AA260D7A6F5}">
      <dgm:prSet/>
      <dgm:spPr/>
      <dgm:t>
        <a:bodyPr/>
        <a:lstStyle/>
        <a:p>
          <a:endParaRPr lang="en-US"/>
        </a:p>
      </dgm:t>
    </dgm:pt>
    <dgm:pt modelId="{F477A0ED-3676-6E43-B106-F5762D5EE74C}" type="pres">
      <dgm:prSet presAssocID="{930B6DEC-AEB1-E642-9D0A-11212D0DF706}" presName="Name0" presStyleCnt="0">
        <dgm:presLayoutVars>
          <dgm:dir/>
          <dgm:animLvl val="lvl"/>
          <dgm:resizeHandles val="exact"/>
        </dgm:presLayoutVars>
      </dgm:prSet>
      <dgm:spPr/>
    </dgm:pt>
    <dgm:pt modelId="{44553BF8-5424-614F-B905-540E5ACE59B0}" type="pres">
      <dgm:prSet presAssocID="{258995E0-AE8C-1C40-8D26-C21EE9C41362}" presName="parTxOnly" presStyleLbl="node1" presStyleIdx="0" presStyleCnt="4">
        <dgm:presLayoutVars>
          <dgm:chMax val="0"/>
          <dgm:chPref val="0"/>
          <dgm:bulletEnabled val="1"/>
        </dgm:presLayoutVars>
      </dgm:prSet>
      <dgm:spPr/>
    </dgm:pt>
    <dgm:pt modelId="{D5E25A0F-9080-0542-B697-A906CF416731}" type="pres">
      <dgm:prSet presAssocID="{D150B824-4C00-C240-BDC1-13AA50516072}" presName="parTxOnlySpace" presStyleCnt="0"/>
      <dgm:spPr/>
    </dgm:pt>
    <dgm:pt modelId="{18C604A4-7801-364E-9868-A6A9A4D2B0C3}" type="pres">
      <dgm:prSet presAssocID="{69E7A840-ED61-F54F-A42B-FB019A33EDDE}" presName="parTxOnly" presStyleLbl="node1" presStyleIdx="1" presStyleCnt="4">
        <dgm:presLayoutVars>
          <dgm:chMax val="0"/>
          <dgm:chPref val="0"/>
          <dgm:bulletEnabled val="1"/>
        </dgm:presLayoutVars>
      </dgm:prSet>
      <dgm:spPr/>
    </dgm:pt>
    <dgm:pt modelId="{2FFBBC99-F091-BA4E-9CD9-CADD48B9B9ED}" type="pres">
      <dgm:prSet presAssocID="{1065401A-AB2B-4449-8F57-13096AED873A}" presName="parTxOnlySpace" presStyleCnt="0"/>
      <dgm:spPr/>
    </dgm:pt>
    <dgm:pt modelId="{CCE725F7-1238-8A4C-A660-9354E50D2B0A}" type="pres">
      <dgm:prSet presAssocID="{22B71542-C040-1541-8BDB-C4247A02F024}" presName="parTxOnly" presStyleLbl="node1" presStyleIdx="2" presStyleCnt="4">
        <dgm:presLayoutVars>
          <dgm:chMax val="0"/>
          <dgm:chPref val="0"/>
          <dgm:bulletEnabled val="1"/>
        </dgm:presLayoutVars>
      </dgm:prSet>
      <dgm:spPr/>
    </dgm:pt>
    <dgm:pt modelId="{5D2B8A83-5001-6146-864A-DD7C98A4C3AB}" type="pres">
      <dgm:prSet presAssocID="{3215E1B6-7BF7-B148-8683-DA1FB15895AE}" presName="parTxOnlySpace" presStyleCnt="0"/>
      <dgm:spPr/>
    </dgm:pt>
    <dgm:pt modelId="{98744A45-05DE-F945-9B8E-CCEAB2733E53}" type="pres">
      <dgm:prSet presAssocID="{075402FE-B5DD-F246-9A8B-7838910963DD}" presName="parTxOnly" presStyleLbl="node1" presStyleIdx="3" presStyleCnt="4">
        <dgm:presLayoutVars>
          <dgm:chMax val="0"/>
          <dgm:chPref val="0"/>
          <dgm:bulletEnabled val="1"/>
        </dgm:presLayoutVars>
      </dgm:prSet>
      <dgm:spPr/>
    </dgm:pt>
  </dgm:ptLst>
  <dgm:cxnLst>
    <dgm:cxn modelId="{F881DA34-9358-7C4D-B914-8E28808C92D2}" srcId="{930B6DEC-AEB1-E642-9D0A-11212D0DF706}" destId="{22B71542-C040-1541-8BDB-C4247A02F024}" srcOrd="2" destOrd="0" parTransId="{8B37B0EC-FD99-8A40-BE2B-1C6F0A616673}" sibTransId="{3215E1B6-7BF7-B148-8683-DA1FB15895AE}"/>
    <dgm:cxn modelId="{1CD2655F-94A6-6140-9EAF-1C15027C10A7}" type="presOf" srcId="{258995E0-AE8C-1C40-8D26-C21EE9C41362}" destId="{44553BF8-5424-614F-B905-540E5ACE59B0}" srcOrd="0" destOrd="0" presId="urn:microsoft.com/office/officeart/2005/8/layout/chevron1"/>
    <dgm:cxn modelId="{4B80AB7E-2B54-E549-AC9C-C86DE931A7B8}" type="presOf" srcId="{22B71542-C040-1541-8BDB-C4247A02F024}" destId="{CCE725F7-1238-8A4C-A660-9354E50D2B0A}" srcOrd="0" destOrd="0" presId="urn:microsoft.com/office/officeart/2005/8/layout/chevron1"/>
    <dgm:cxn modelId="{29409E85-C176-EF4A-BB13-F43BD3D489FD}" type="presOf" srcId="{930B6DEC-AEB1-E642-9D0A-11212D0DF706}" destId="{F477A0ED-3676-6E43-B106-F5762D5EE74C}" srcOrd="0" destOrd="0" presId="urn:microsoft.com/office/officeart/2005/8/layout/chevron1"/>
    <dgm:cxn modelId="{6F4CE7A4-88FB-6F48-A637-AE1C0610D31D}" type="presOf" srcId="{69E7A840-ED61-F54F-A42B-FB019A33EDDE}" destId="{18C604A4-7801-364E-9868-A6A9A4D2B0C3}" srcOrd="0" destOrd="0" presId="urn:microsoft.com/office/officeart/2005/8/layout/chevron1"/>
    <dgm:cxn modelId="{D84EC3B9-1C39-6C41-AE44-8678C84045DC}" type="presOf" srcId="{075402FE-B5DD-F246-9A8B-7838910963DD}" destId="{98744A45-05DE-F945-9B8E-CCEAB2733E53}" srcOrd="0" destOrd="0" presId="urn:microsoft.com/office/officeart/2005/8/layout/chevron1"/>
    <dgm:cxn modelId="{54A582F0-3B5D-2843-9886-FE3EE1341DAB}" srcId="{930B6DEC-AEB1-E642-9D0A-11212D0DF706}" destId="{258995E0-AE8C-1C40-8D26-C21EE9C41362}" srcOrd="0" destOrd="0" parTransId="{70E45872-D2D5-E045-B009-C57FAA6748BF}" sibTransId="{D150B824-4C00-C240-BDC1-13AA50516072}"/>
    <dgm:cxn modelId="{517C07F3-E1F8-4247-B4A9-553D736B6551}" srcId="{930B6DEC-AEB1-E642-9D0A-11212D0DF706}" destId="{69E7A840-ED61-F54F-A42B-FB019A33EDDE}" srcOrd="1" destOrd="0" parTransId="{2C2EBD7F-32C8-B74F-9036-98DFBE5108D3}" sibTransId="{1065401A-AB2B-4449-8F57-13096AED873A}"/>
    <dgm:cxn modelId="{4EEDA1F8-2DBD-3A47-89BC-3AA260D7A6F5}" srcId="{930B6DEC-AEB1-E642-9D0A-11212D0DF706}" destId="{075402FE-B5DD-F246-9A8B-7838910963DD}" srcOrd="3" destOrd="0" parTransId="{8517D829-9B7F-FD4A-A90F-043AEF05FAA3}" sibTransId="{E18D1B96-4788-9C4F-8CF5-9CDF78079B80}"/>
    <dgm:cxn modelId="{CF0ADCA6-8FB2-B344-889A-DDF7B62C703A}" type="presParOf" srcId="{F477A0ED-3676-6E43-B106-F5762D5EE74C}" destId="{44553BF8-5424-614F-B905-540E5ACE59B0}" srcOrd="0" destOrd="0" presId="urn:microsoft.com/office/officeart/2005/8/layout/chevron1"/>
    <dgm:cxn modelId="{F3A1DDD3-A297-ED4A-A0BB-9A2EAC2208E9}" type="presParOf" srcId="{F477A0ED-3676-6E43-B106-F5762D5EE74C}" destId="{D5E25A0F-9080-0542-B697-A906CF416731}" srcOrd="1" destOrd="0" presId="urn:microsoft.com/office/officeart/2005/8/layout/chevron1"/>
    <dgm:cxn modelId="{78A66BA9-A68B-D545-889E-D55251408E30}" type="presParOf" srcId="{F477A0ED-3676-6E43-B106-F5762D5EE74C}" destId="{18C604A4-7801-364E-9868-A6A9A4D2B0C3}" srcOrd="2" destOrd="0" presId="urn:microsoft.com/office/officeart/2005/8/layout/chevron1"/>
    <dgm:cxn modelId="{C30C5900-E8BB-B246-81A0-025CF3B6F6D4}" type="presParOf" srcId="{F477A0ED-3676-6E43-B106-F5762D5EE74C}" destId="{2FFBBC99-F091-BA4E-9CD9-CADD48B9B9ED}" srcOrd="3" destOrd="0" presId="urn:microsoft.com/office/officeart/2005/8/layout/chevron1"/>
    <dgm:cxn modelId="{2F1FE671-11B2-6D4B-89F5-7EE24B1B5049}" type="presParOf" srcId="{F477A0ED-3676-6E43-B106-F5762D5EE74C}" destId="{CCE725F7-1238-8A4C-A660-9354E50D2B0A}" srcOrd="4" destOrd="0" presId="urn:microsoft.com/office/officeart/2005/8/layout/chevron1"/>
    <dgm:cxn modelId="{5C544290-136E-E240-91DD-834E9ED15073}" type="presParOf" srcId="{F477A0ED-3676-6E43-B106-F5762D5EE74C}" destId="{5D2B8A83-5001-6146-864A-DD7C98A4C3AB}" srcOrd="5" destOrd="0" presId="urn:microsoft.com/office/officeart/2005/8/layout/chevron1"/>
    <dgm:cxn modelId="{0585BDFB-5906-6546-9128-1E0C31F9BD66}" type="presParOf" srcId="{F477A0ED-3676-6E43-B106-F5762D5EE74C}" destId="{98744A45-05DE-F945-9B8E-CCEAB2733E53}"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0B6DEC-AEB1-E642-9D0A-11212D0DF706}" type="doc">
      <dgm:prSet loTypeId="urn:microsoft.com/office/officeart/2005/8/layout/chevron1" loCatId="process" qsTypeId="urn:microsoft.com/office/officeart/2005/8/quickstyle/simple1" qsCatId="simple" csTypeId="urn:microsoft.com/office/officeart/2005/8/colors/accent0_1" csCatId="mainScheme" phldr="1"/>
      <dgm:spPr/>
    </dgm:pt>
    <dgm:pt modelId="{3177297C-2285-C24E-8A7A-30CD656224EB}">
      <dgm:prSet/>
      <dgm:spPr/>
      <dgm:t>
        <a:bodyPr/>
        <a:lstStyle/>
        <a:p>
          <a:r>
            <a:rPr lang="en-CA" dirty="0"/>
            <a:t>Training models (</a:t>
          </a:r>
          <a:r>
            <a:rPr lang="en-CA" dirty="0" err="1"/>
            <a:t>LogReg</a:t>
          </a:r>
          <a:r>
            <a:rPr lang="en-CA" dirty="0"/>
            <a:t>, SVM, Decision Tree, KNN) using </a:t>
          </a:r>
          <a:r>
            <a:rPr lang="en-CA" dirty="0" err="1"/>
            <a:t>GridSearchCV</a:t>
          </a:r>
          <a:r>
            <a:rPr lang="en-CA" dirty="0"/>
            <a:t> </a:t>
          </a:r>
        </a:p>
      </dgm:t>
    </dgm:pt>
    <dgm:pt modelId="{05BF369F-AF04-6B45-8115-0F099C759677}" type="parTrans" cxnId="{5527362A-C0E2-C14D-AEB9-193B01433F2D}">
      <dgm:prSet/>
      <dgm:spPr/>
      <dgm:t>
        <a:bodyPr/>
        <a:lstStyle/>
        <a:p>
          <a:endParaRPr lang="en-US"/>
        </a:p>
      </dgm:t>
    </dgm:pt>
    <dgm:pt modelId="{44B0A26D-3162-AF41-AD7E-9450EBEDC7A4}" type="sibTrans" cxnId="{5527362A-C0E2-C14D-AEB9-193B01433F2D}">
      <dgm:prSet/>
      <dgm:spPr/>
      <dgm:t>
        <a:bodyPr/>
        <a:lstStyle/>
        <a:p>
          <a:endParaRPr lang="en-US"/>
        </a:p>
      </dgm:t>
    </dgm:pt>
    <dgm:pt modelId="{4F46E2E3-DA23-7D43-A301-FBC9D9F8123D}">
      <dgm:prSet/>
      <dgm:spPr/>
      <dgm:t>
        <a:bodyPr/>
        <a:lstStyle/>
        <a:p>
          <a:r>
            <a:rPr lang="en-CA" dirty="0"/>
            <a:t>Calculating test accuracy with .score() </a:t>
          </a:r>
        </a:p>
      </dgm:t>
    </dgm:pt>
    <dgm:pt modelId="{D02C743A-2B3A-794E-B575-98154856494B}" type="parTrans" cxnId="{7DB1DB4A-4607-3D4E-83FB-5E0E4BCA598A}">
      <dgm:prSet/>
      <dgm:spPr/>
      <dgm:t>
        <a:bodyPr/>
        <a:lstStyle/>
        <a:p>
          <a:endParaRPr lang="en-US"/>
        </a:p>
      </dgm:t>
    </dgm:pt>
    <dgm:pt modelId="{A214D601-8BDD-2748-A3A3-27DE47F5231D}" type="sibTrans" cxnId="{7DB1DB4A-4607-3D4E-83FB-5E0E4BCA598A}">
      <dgm:prSet/>
      <dgm:spPr/>
      <dgm:t>
        <a:bodyPr/>
        <a:lstStyle/>
        <a:p>
          <a:endParaRPr lang="en-US"/>
        </a:p>
      </dgm:t>
    </dgm:pt>
    <dgm:pt modelId="{D4D263BC-CC3D-C048-AEF6-45D18692D6D7}">
      <dgm:prSet/>
      <dgm:spPr/>
      <dgm:t>
        <a:bodyPr/>
        <a:lstStyle/>
        <a:p>
          <a:r>
            <a:rPr lang="en-CA" dirty="0"/>
            <a:t>Examining confusion matrices  </a:t>
          </a:r>
        </a:p>
      </dgm:t>
    </dgm:pt>
    <dgm:pt modelId="{2B0E629B-9ABD-7D4C-99B2-5F06109D3AEC}" type="parTrans" cxnId="{CC7E5833-C790-A448-9991-9FDB05C888FA}">
      <dgm:prSet/>
      <dgm:spPr/>
      <dgm:t>
        <a:bodyPr/>
        <a:lstStyle/>
        <a:p>
          <a:endParaRPr lang="en-US"/>
        </a:p>
      </dgm:t>
    </dgm:pt>
    <dgm:pt modelId="{14BD0C0A-1D2C-174A-A745-82968DC21764}" type="sibTrans" cxnId="{CC7E5833-C790-A448-9991-9FDB05C888FA}">
      <dgm:prSet/>
      <dgm:spPr/>
      <dgm:t>
        <a:bodyPr/>
        <a:lstStyle/>
        <a:p>
          <a:endParaRPr lang="en-US"/>
        </a:p>
      </dgm:t>
    </dgm:pt>
    <dgm:pt modelId="{A15AEFBC-0DF8-D043-90A8-D23F894753B4}">
      <dgm:prSet/>
      <dgm:spPr/>
      <dgm:t>
        <a:bodyPr/>
        <a:lstStyle/>
        <a:p>
          <a:r>
            <a:rPr lang="en-CA" dirty="0"/>
            <a:t>Comparing models using Jaccard and F1 scores</a:t>
          </a:r>
        </a:p>
      </dgm:t>
    </dgm:pt>
    <dgm:pt modelId="{A7F887E6-DFC3-8540-B1E4-51BFC3B5C812}" type="parTrans" cxnId="{CB2ED92E-A432-CC43-B1AA-CB4CE1E0E713}">
      <dgm:prSet/>
      <dgm:spPr/>
      <dgm:t>
        <a:bodyPr/>
        <a:lstStyle/>
        <a:p>
          <a:endParaRPr lang="en-US"/>
        </a:p>
      </dgm:t>
    </dgm:pt>
    <dgm:pt modelId="{72FC1250-80F1-D548-871E-FA525E6B4A41}" type="sibTrans" cxnId="{CB2ED92E-A432-CC43-B1AA-CB4CE1E0E713}">
      <dgm:prSet/>
      <dgm:spPr/>
      <dgm:t>
        <a:bodyPr/>
        <a:lstStyle/>
        <a:p>
          <a:endParaRPr lang="en-US"/>
        </a:p>
      </dgm:t>
    </dgm:pt>
    <dgm:pt modelId="{82985BB5-39FF-0441-8B7B-DB6FAF50B95A}" type="pres">
      <dgm:prSet presAssocID="{930B6DEC-AEB1-E642-9D0A-11212D0DF706}" presName="Name0" presStyleCnt="0">
        <dgm:presLayoutVars>
          <dgm:dir val="rev"/>
          <dgm:animLvl val="lvl"/>
          <dgm:resizeHandles val="exact"/>
        </dgm:presLayoutVars>
      </dgm:prSet>
      <dgm:spPr/>
    </dgm:pt>
    <dgm:pt modelId="{E97FAD33-07E6-714F-BEFC-B31A405FAC69}" type="pres">
      <dgm:prSet presAssocID="{3177297C-2285-C24E-8A7A-30CD656224EB}" presName="parTxOnly" presStyleLbl="node1" presStyleIdx="0" presStyleCnt="4">
        <dgm:presLayoutVars>
          <dgm:chMax val="0"/>
          <dgm:chPref val="0"/>
          <dgm:bulletEnabled val="1"/>
        </dgm:presLayoutVars>
      </dgm:prSet>
      <dgm:spPr/>
    </dgm:pt>
    <dgm:pt modelId="{5B5D55EA-67B9-AE41-BFC1-FA5885C23535}" type="pres">
      <dgm:prSet presAssocID="{44B0A26D-3162-AF41-AD7E-9450EBEDC7A4}" presName="parTxOnlySpace" presStyleCnt="0"/>
      <dgm:spPr/>
    </dgm:pt>
    <dgm:pt modelId="{1BDF4FA1-12CA-394C-AF3B-D9416B6DE0F6}" type="pres">
      <dgm:prSet presAssocID="{4F46E2E3-DA23-7D43-A301-FBC9D9F8123D}" presName="parTxOnly" presStyleLbl="node1" presStyleIdx="1" presStyleCnt="4">
        <dgm:presLayoutVars>
          <dgm:chMax val="0"/>
          <dgm:chPref val="0"/>
          <dgm:bulletEnabled val="1"/>
        </dgm:presLayoutVars>
      </dgm:prSet>
      <dgm:spPr/>
    </dgm:pt>
    <dgm:pt modelId="{00D01DB9-2CE2-3449-9648-1DCF1D4ECB99}" type="pres">
      <dgm:prSet presAssocID="{A214D601-8BDD-2748-A3A3-27DE47F5231D}" presName="parTxOnlySpace" presStyleCnt="0"/>
      <dgm:spPr/>
    </dgm:pt>
    <dgm:pt modelId="{33101020-7EAC-4B46-A560-93170BAF84CC}" type="pres">
      <dgm:prSet presAssocID="{D4D263BC-CC3D-C048-AEF6-45D18692D6D7}" presName="parTxOnly" presStyleLbl="node1" presStyleIdx="2" presStyleCnt="4">
        <dgm:presLayoutVars>
          <dgm:chMax val="0"/>
          <dgm:chPref val="0"/>
          <dgm:bulletEnabled val="1"/>
        </dgm:presLayoutVars>
      </dgm:prSet>
      <dgm:spPr/>
    </dgm:pt>
    <dgm:pt modelId="{A9D9C307-78B8-2749-A4BC-E962FCCBD20F}" type="pres">
      <dgm:prSet presAssocID="{14BD0C0A-1D2C-174A-A745-82968DC21764}" presName="parTxOnlySpace" presStyleCnt="0"/>
      <dgm:spPr/>
    </dgm:pt>
    <dgm:pt modelId="{D1D2124F-5596-F44D-84DA-95A87D297A4F}" type="pres">
      <dgm:prSet presAssocID="{A15AEFBC-0DF8-D043-90A8-D23F894753B4}" presName="parTxOnly" presStyleLbl="node1" presStyleIdx="3" presStyleCnt="4">
        <dgm:presLayoutVars>
          <dgm:chMax val="0"/>
          <dgm:chPref val="0"/>
          <dgm:bulletEnabled val="1"/>
        </dgm:presLayoutVars>
      </dgm:prSet>
      <dgm:spPr/>
    </dgm:pt>
  </dgm:ptLst>
  <dgm:cxnLst>
    <dgm:cxn modelId="{75EEDD28-99E0-E746-A58D-40794BD58FA8}" type="presOf" srcId="{D4D263BC-CC3D-C048-AEF6-45D18692D6D7}" destId="{33101020-7EAC-4B46-A560-93170BAF84CC}" srcOrd="0" destOrd="0" presId="urn:microsoft.com/office/officeart/2005/8/layout/chevron1"/>
    <dgm:cxn modelId="{5527362A-C0E2-C14D-AEB9-193B01433F2D}" srcId="{930B6DEC-AEB1-E642-9D0A-11212D0DF706}" destId="{3177297C-2285-C24E-8A7A-30CD656224EB}" srcOrd="0" destOrd="0" parTransId="{05BF369F-AF04-6B45-8115-0F099C759677}" sibTransId="{44B0A26D-3162-AF41-AD7E-9450EBEDC7A4}"/>
    <dgm:cxn modelId="{CB2ED92E-A432-CC43-B1AA-CB4CE1E0E713}" srcId="{930B6DEC-AEB1-E642-9D0A-11212D0DF706}" destId="{A15AEFBC-0DF8-D043-90A8-D23F894753B4}" srcOrd="3" destOrd="0" parTransId="{A7F887E6-DFC3-8540-B1E4-51BFC3B5C812}" sibTransId="{72FC1250-80F1-D548-871E-FA525E6B4A41}"/>
    <dgm:cxn modelId="{CC7E5833-C790-A448-9991-9FDB05C888FA}" srcId="{930B6DEC-AEB1-E642-9D0A-11212D0DF706}" destId="{D4D263BC-CC3D-C048-AEF6-45D18692D6D7}" srcOrd="2" destOrd="0" parTransId="{2B0E629B-9ABD-7D4C-99B2-5F06109D3AEC}" sibTransId="{14BD0C0A-1D2C-174A-A745-82968DC21764}"/>
    <dgm:cxn modelId="{15657740-3AF4-7E42-8D34-2CFF11E96E6F}" type="presOf" srcId="{A15AEFBC-0DF8-D043-90A8-D23F894753B4}" destId="{D1D2124F-5596-F44D-84DA-95A87D297A4F}" srcOrd="0" destOrd="0" presId="urn:microsoft.com/office/officeart/2005/8/layout/chevron1"/>
    <dgm:cxn modelId="{7DB1DB4A-4607-3D4E-83FB-5E0E4BCA598A}" srcId="{930B6DEC-AEB1-E642-9D0A-11212D0DF706}" destId="{4F46E2E3-DA23-7D43-A301-FBC9D9F8123D}" srcOrd="1" destOrd="0" parTransId="{D02C743A-2B3A-794E-B575-98154856494B}" sibTransId="{A214D601-8BDD-2748-A3A3-27DE47F5231D}"/>
    <dgm:cxn modelId="{6A775D59-834A-DE43-A2DF-D282F0B7CE4B}" type="presOf" srcId="{4F46E2E3-DA23-7D43-A301-FBC9D9F8123D}" destId="{1BDF4FA1-12CA-394C-AF3B-D9416B6DE0F6}" srcOrd="0" destOrd="0" presId="urn:microsoft.com/office/officeart/2005/8/layout/chevron1"/>
    <dgm:cxn modelId="{EA9D8ED6-BBD4-4B48-8AD7-476FB0D08F04}" type="presOf" srcId="{3177297C-2285-C24E-8A7A-30CD656224EB}" destId="{E97FAD33-07E6-714F-BEFC-B31A405FAC69}" srcOrd="0" destOrd="0" presId="urn:microsoft.com/office/officeart/2005/8/layout/chevron1"/>
    <dgm:cxn modelId="{D60FA4DB-9B7E-D241-9FB9-9771E4068611}" type="presOf" srcId="{930B6DEC-AEB1-E642-9D0A-11212D0DF706}" destId="{82985BB5-39FF-0441-8B7B-DB6FAF50B95A}" srcOrd="0" destOrd="0" presId="urn:microsoft.com/office/officeart/2005/8/layout/chevron1"/>
    <dgm:cxn modelId="{B89182C5-7C40-1141-952D-F85ED14744A9}" type="presParOf" srcId="{82985BB5-39FF-0441-8B7B-DB6FAF50B95A}" destId="{E97FAD33-07E6-714F-BEFC-B31A405FAC69}" srcOrd="0" destOrd="0" presId="urn:microsoft.com/office/officeart/2005/8/layout/chevron1"/>
    <dgm:cxn modelId="{B266E2AF-9E35-B344-93C6-740C1F57CD2E}" type="presParOf" srcId="{82985BB5-39FF-0441-8B7B-DB6FAF50B95A}" destId="{5B5D55EA-67B9-AE41-BFC1-FA5885C23535}" srcOrd="1" destOrd="0" presId="urn:microsoft.com/office/officeart/2005/8/layout/chevron1"/>
    <dgm:cxn modelId="{FAE8D102-7291-A04C-866D-96388DB6DEC9}" type="presParOf" srcId="{82985BB5-39FF-0441-8B7B-DB6FAF50B95A}" destId="{1BDF4FA1-12CA-394C-AF3B-D9416B6DE0F6}" srcOrd="2" destOrd="0" presId="urn:microsoft.com/office/officeart/2005/8/layout/chevron1"/>
    <dgm:cxn modelId="{9202482F-9570-CF45-9BD0-6D4EA5701909}" type="presParOf" srcId="{82985BB5-39FF-0441-8B7B-DB6FAF50B95A}" destId="{00D01DB9-2CE2-3449-9648-1DCF1D4ECB99}" srcOrd="3" destOrd="0" presId="urn:microsoft.com/office/officeart/2005/8/layout/chevron1"/>
    <dgm:cxn modelId="{304AECE2-BD46-D242-B3E0-CF5980D26DF1}" type="presParOf" srcId="{82985BB5-39FF-0441-8B7B-DB6FAF50B95A}" destId="{33101020-7EAC-4B46-A560-93170BAF84CC}" srcOrd="4" destOrd="0" presId="urn:microsoft.com/office/officeart/2005/8/layout/chevron1"/>
    <dgm:cxn modelId="{90CDB39B-0BFC-E648-8AB7-4E09D1DE3A8B}" type="presParOf" srcId="{82985BB5-39FF-0441-8B7B-DB6FAF50B95A}" destId="{A9D9C307-78B8-2749-A4BC-E962FCCBD20F}" srcOrd="5" destOrd="0" presId="urn:microsoft.com/office/officeart/2005/8/layout/chevron1"/>
    <dgm:cxn modelId="{198D3F64-66CB-154F-9E69-DA06E5B0FC99}" type="presParOf" srcId="{82985BB5-39FF-0441-8B7B-DB6FAF50B95A}" destId="{D1D2124F-5596-F44D-84DA-95A87D297A4F}" srcOrd="6"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3BF8-5424-614F-B905-540E5ACE59B0}">
      <dsp:nvSpPr>
        <dsp:cNvPr id="0" name=""/>
        <dsp:cNvSpPr/>
      </dsp:nvSpPr>
      <dsp:spPr>
        <a:xfrm>
          <a:off x="3770"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dirty="0"/>
            <a:t>Creating a NumPy array from the "Class" column </a:t>
          </a:r>
          <a:endParaRPr lang="en-US" sz="1500" kern="1200" dirty="0"/>
        </a:p>
      </dsp:txBody>
      <dsp:txXfrm>
        <a:off x="442714" y="725222"/>
        <a:ext cx="1316831" cy="877887"/>
      </dsp:txXfrm>
    </dsp:sp>
    <dsp:sp modelId="{18C604A4-7801-364E-9868-A6A9A4D2B0C3}">
      <dsp:nvSpPr>
        <dsp:cNvPr id="0" name=""/>
        <dsp:cNvSpPr/>
      </dsp:nvSpPr>
      <dsp:spPr>
        <a:xfrm>
          <a:off x="1979017"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dirty="0"/>
            <a:t>Standardizing the data with </a:t>
          </a:r>
          <a:r>
            <a:rPr lang="en-CA" sz="1500" kern="1200" dirty="0" err="1"/>
            <a:t>StandardScaler</a:t>
          </a:r>
          <a:r>
            <a:rPr lang="en-CA" sz="1500" kern="1200" dirty="0"/>
            <a:t> </a:t>
          </a:r>
        </a:p>
      </dsp:txBody>
      <dsp:txXfrm>
        <a:off x="2417961" y="725222"/>
        <a:ext cx="1316831" cy="877887"/>
      </dsp:txXfrm>
    </dsp:sp>
    <dsp:sp modelId="{CCE725F7-1238-8A4C-A660-9354E50D2B0A}">
      <dsp:nvSpPr>
        <dsp:cNvPr id="0" name=""/>
        <dsp:cNvSpPr/>
      </dsp:nvSpPr>
      <dsp:spPr>
        <a:xfrm>
          <a:off x="3954264"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a:t>Splitting the data into training and testing sets </a:t>
          </a:r>
        </a:p>
      </dsp:txBody>
      <dsp:txXfrm>
        <a:off x="4393208" y="725222"/>
        <a:ext cx="1316831" cy="877887"/>
      </dsp:txXfrm>
    </dsp:sp>
    <dsp:sp modelId="{98744A45-05DE-F945-9B8E-CCEAB2733E53}">
      <dsp:nvSpPr>
        <dsp:cNvPr id="0" name=""/>
        <dsp:cNvSpPr/>
      </dsp:nvSpPr>
      <dsp:spPr>
        <a:xfrm>
          <a:off x="5929510"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a:t>Configuring GridSearchCV with 10-fold cross-validation </a:t>
          </a:r>
        </a:p>
      </dsp:txBody>
      <dsp:txXfrm>
        <a:off x="6368454" y="725222"/>
        <a:ext cx="1316831" cy="877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FAD33-07E6-714F-BEFC-B31A405FAC69}">
      <dsp:nvSpPr>
        <dsp:cNvPr id="0" name=""/>
        <dsp:cNvSpPr/>
      </dsp:nvSpPr>
      <dsp:spPr>
        <a:xfrm rot="10800000">
          <a:off x="5929510"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Training models (</a:t>
          </a:r>
          <a:r>
            <a:rPr lang="en-CA" sz="1200" kern="1200" dirty="0" err="1"/>
            <a:t>LogReg</a:t>
          </a:r>
          <a:r>
            <a:rPr lang="en-CA" sz="1200" kern="1200" dirty="0"/>
            <a:t>, SVM, Decision Tree, KNN) using </a:t>
          </a:r>
          <a:r>
            <a:rPr lang="en-CA" sz="1200" kern="1200" dirty="0" err="1"/>
            <a:t>GridSearchCV</a:t>
          </a:r>
          <a:r>
            <a:rPr lang="en-CA" sz="1200" kern="1200" dirty="0"/>
            <a:t> </a:t>
          </a:r>
        </a:p>
      </dsp:txBody>
      <dsp:txXfrm rot="10800000">
        <a:off x="6368453" y="560122"/>
        <a:ext cx="1316831" cy="877887"/>
      </dsp:txXfrm>
    </dsp:sp>
    <dsp:sp modelId="{1BDF4FA1-12CA-394C-AF3B-D9416B6DE0F6}">
      <dsp:nvSpPr>
        <dsp:cNvPr id="0" name=""/>
        <dsp:cNvSpPr/>
      </dsp:nvSpPr>
      <dsp:spPr>
        <a:xfrm rot="10800000">
          <a:off x="3954264"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Calculating test accuracy with .score() </a:t>
          </a:r>
        </a:p>
      </dsp:txBody>
      <dsp:txXfrm rot="10800000">
        <a:off x="4393207" y="560122"/>
        <a:ext cx="1316831" cy="877887"/>
      </dsp:txXfrm>
    </dsp:sp>
    <dsp:sp modelId="{33101020-7EAC-4B46-A560-93170BAF84CC}">
      <dsp:nvSpPr>
        <dsp:cNvPr id="0" name=""/>
        <dsp:cNvSpPr/>
      </dsp:nvSpPr>
      <dsp:spPr>
        <a:xfrm rot="10800000">
          <a:off x="1979017"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Examining confusion matrices  </a:t>
          </a:r>
        </a:p>
      </dsp:txBody>
      <dsp:txXfrm rot="10800000">
        <a:off x="2417960" y="560122"/>
        <a:ext cx="1316831" cy="877887"/>
      </dsp:txXfrm>
    </dsp:sp>
    <dsp:sp modelId="{D1D2124F-5596-F44D-84DA-95A87D297A4F}">
      <dsp:nvSpPr>
        <dsp:cNvPr id="0" name=""/>
        <dsp:cNvSpPr/>
      </dsp:nvSpPr>
      <dsp:spPr>
        <a:xfrm rot="10800000">
          <a:off x="3770"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Comparing models using Jaccard and F1 scores</a:t>
          </a:r>
        </a:p>
      </dsp:txBody>
      <dsp:txXfrm rot="10800000">
        <a:off x="442713" y="560122"/>
        <a:ext cx="1316831" cy="8778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835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355905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501589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799181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129315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49852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821374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465678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B6106-F580-5D8A-BC5B-F52E8AF63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674C1-ACB3-77C8-AED9-26A0ED0BA8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E03D3-1E0E-713F-2C7A-00C12ECF179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0F62999-5658-BD5C-C1AE-CAC74F24D6FE}"/>
              </a:ext>
            </a:extLst>
          </p:cNvPr>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321824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24164-A467-DF05-D332-A4BE0C139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A7B96-B25E-42A7-7086-7298442CF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6044D-B81A-4837-BFDB-9E23EB85CCC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C089E35-5271-DAEA-4EFC-B5A8CCA9179B}"/>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80800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34EB6-7FC4-4E58-CA5C-0C5EA7C1A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12D85-9E02-DC09-8A2E-C66749BDD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349D9-3C5A-A278-29D2-448FD1174694}"/>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F722601-8F67-3F65-53FF-3F4F3B2129A0}"/>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755673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3F1B1-F27F-2BB0-8FB7-21CA5C309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2A6EE-DFAA-168B-9CDA-FC05EDDF71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48CDB8-90C2-2A1A-192F-78E315CC040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7490A4D-7856-65E5-555D-9C9CFDEFADEA}"/>
              </a:ext>
            </a:extLst>
          </p:cNvPr>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058316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74AA8-914A-B9EA-6544-0497E700A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744B4-1881-6CA4-7FAD-91B960E07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741C2-32FC-B7AC-94B8-27B7D4E843F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13F0E8B-236A-FA30-0C34-5AAA8F9D46E2}"/>
              </a:ext>
            </a:extLst>
          </p:cNvPr>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432198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2E36-9C15-8DEE-219E-8CC78A3B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C4DEA-E1A7-BF25-C5B1-CF0274F81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9EEBE-89C9-5B88-0B23-6C6BA0416A3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4A6EFE2-17FF-3A5C-7E54-7A714618C610}"/>
              </a:ext>
            </a:extLst>
          </p:cNvPr>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209411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5B7ED-25B1-8096-8FCC-C49D60EE6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37018-3A8E-8329-D90C-CD5B4AAAB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20965-986A-C14C-BAF9-2327A9E36AF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39E9448-39D0-F93E-B759-F5934CE67506}"/>
              </a:ext>
            </a:extLst>
          </p:cNvPr>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625984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A9920-5907-0FC7-8A72-EB8953E0E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E00D4-BD4A-6CFF-0173-6EA537837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7ECEC-7630-0578-E808-96DEF30EBB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82CB48-3C89-F566-156E-8119EA71B2FC}"/>
              </a:ext>
            </a:extLst>
          </p:cNvPr>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509665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A898-5897-1DBF-548F-EB458D766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BF0EB-5F79-D750-2952-A64E6C86B9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B9030-EF25-731D-127B-2A60D4C98F8A}"/>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6C81346-1BF2-A7AF-26AB-73DFE12C1F8D}"/>
              </a:ext>
            </a:extLst>
          </p:cNvPr>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389907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71382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284020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67733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180090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130570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783145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267267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672946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13735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96937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B59BA-1A46-8C01-B495-53AE08688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DA990-DC8D-657F-591D-E54DB9AFF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4B1EC-D602-CA94-5B93-4E3ABF7359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A1F344-CAE2-8943-4028-26F33A5EF73B}"/>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0335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9755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765731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03A6A-8479-001C-1E30-1968D30D4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2DA9C-0394-7679-8732-BB1A13D29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43AD9B-4F44-C1B0-0AA0-B296599F9B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75F064-BBE9-A19E-5B3D-EA618582B643}"/>
              </a:ext>
            </a:extLst>
          </p:cNvPr>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805228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nbviewer.org/github/fricardo-it/IBM-DataScience/blob/4e93f7dd159181c29b91bf1f99e4e499f7ee7037/FinalExam/data-wrangling.ipynb" TargetMode="External"/><Relationship Id="rId4" Type="http://schemas.openxmlformats.org/officeDocument/2006/relationships/hyperlink" Target="https://github.com/fricardo-it/IBM-DataScience/FinalExam/data-collection-api.ipyn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nbviewer.org/github/fricardo-it/IBM-DataScience/blob/4e93f7dd159181c29b91bf1f99e4e499f7ee7037/FinalExam/data-wrangling.ipynb" TargetMode="External"/><Relationship Id="rId10" Type="http://schemas.openxmlformats.org/officeDocument/2006/relationships/image" Target="../media/image22.png"/><Relationship Id="rId4" Type="http://schemas.openxmlformats.org/officeDocument/2006/relationships/hyperlink" Target="https://github.com/fricardo-it/IBM-DataScience/FinalExam/data-collection-api.ipynb" TargetMode="External"/><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hyperlink" Target="https://nbviewer.org/github/fricardo-it/IBM-DataScience/blob/4e93f7dd159181c29b91bf1f99e4e499f7ee7037/FinalExam/eda-data-visualization.ipynb" TargetMode="External"/><Relationship Id="rId4" Type="http://schemas.openxmlformats.org/officeDocument/2006/relationships/hyperlink" Target="https://github.com/fricardo-it/IBM-DataScience/FinalExam/data-collection-api.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icardo-it/IBM-DataScience/FinalExam/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nbviewer.org/github/fricardo-it/IBM-DataScience/blob/4e93f7dd159181c29b91bf1f99e4e499f7ee7037/FinalExam/eda-sql.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nbviewer.org/github/fricardo-it/IBM-DataScience/blob/4e93f7dd159181c29b91bf1f99e4e499f7ee7037/FinalExam/interactive-map-folium.ipynb" TargetMode="External"/><Relationship Id="rId4" Type="http://schemas.openxmlformats.org/officeDocument/2006/relationships/hyperlink" Target="https://github.com/fricardo-it/IBM-DataScience/FinalExam/data-collection-api.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fricardo-it/IBM-DataScience/blob/4e93f7dd159181c29b91bf1f99e4e499f7ee7037/FinalExam/spacex_dash_app.py" TargetMode="External"/><Relationship Id="rId4" Type="http://schemas.openxmlformats.org/officeDocument/2006/relationships/hyperlink" Target="https://github.com/fricardo-it/IBM-DataScience/FinalExam/data-collection-api.ipynb" TargetMode="Externa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hyperlink" Target="https://nbviewer.org/github/fricardo-it/IBM-DataScience/blob/4e93f7dd159181c29b91bf1f99e4e499f7ee7037/FinalExam/ml-prediction.ipynb" TargetMode="External"/><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hyperlink" Target="https://github.com/fricardo-it/IBM-DataScience/FinalExam/data-collection-api.ipynb" TargetMode="Externa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https://nbviewer.org/github/fricardo-it/IBM-DataScience/blob/4e93f7dd159181c29b91bf1f99e4e499f7ee7037/FinalExam/data-collection-api.ipynb" TargetMode="External"/><Relationship Id="rId10" Type="http://schemas.openxmlformats.org/officeDocument/2006/relationships/image" Target="../media/image9.png"/><Relationship Id="rId4" Type="http://schemas.openxmlformats.org/officeDocument/2006/relationships/hyperlink" Target="https://github.com/fricardo-it/IBM-DataScience/FinalExam/data-collection-api.ipynb" TargetMode="Externa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hyperlink" Target="https://nbviewer.org/github/fricardo-it/IBM-DataScience/blob/4e93f7dd159181c29b91bf1f99e4e499f7ee7037/FinalExam/data-collection-web-scraping.ipynb" TargetMode="External"/><Relationship Id="rId10" Type="http://schemas.openxmlformats.org/officeDocument/2006/relationships/image" Target="../media/image16.png"/><Relationship Id="rId4" Type="http://schemas.openxmlformats.org/officeDocument/2006/relationships/hyperlink" Target="https://github.com/fricardo-it/IBM-DataScience/FinalExam/data-collection-api.ipynb"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42414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Ricardo Andraschko</a:t>
            </a:r>
          </a:p>
          <a:p>
            <a:r>
              <a:rPr lang="en-US" dirty="0">
                <a:solidFill>
                  <a:schemeClr val="bg2"/>
                </a:solidFill>
                <a:latin typeface="Abadi" panose="020B0604020104020204" pitchFamily="34" charset="0"/>
                <a:ea typeface="SF Pro" pitchFamily="2" charset="0"/>
                <a:cs typeface="SF Pro" pitchFamily="2" charset="0"/>
              </a:rPr>
              <a:t>Feb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14771" y="6287044"/>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65402"/>
            <a:ext cx="10687961" cy="3532650"/>
          </a:xfrm>
          <a:prstGeom prst="rect">
            <a:avLst/>
          </a:prstGeom>
        </p:spPr>
        <p:txBody>
          <a:bodyPr/>
          <a:lstStyle/>
          <a:p>
            <a:pPr marL="0" indent="0">
              <a:buNone/>
            </a:pPr>
            <a:r>
              <a:rPr lang="en-CA" sz="1600" dirty="0"/>
              <a:t>Our data processing involved transforming raw landing outcome strings into a binary format and performing exploratory analysis. We handled cases where the booster landing outcome was recorded as strings such as "True Ocean," "True RTLS," and "True ASDS" (indicating success) and their corresponding false values (indicating failure). These outcomes were converted into categorical training labels where “1” signifies a successful landing and “0” a failure. </a:t>
            </a:r>
          </a:p>
          <a:p>
            <a:pPr marL="0" indent="0">
              <a:buNone/>
            </a:pPr>
            <a:r>
              <a:rPr lang="en-CA" sz="1600" dirty="0"/>
              <a:t>Additionally, we performed exploratory data analysis (EDA) by:</a:t>
            </a:r>
          </a:p>
          <a:p>
            <a:pPr marL="0" indent="0">
              <a:buNone/>
            </a:pPr>
            <a:endParaRPr lang="en-CA" sz="1600" dirty="0"/>
          </a:p>
          <a:p>
            <a:r>
              <a:rPr lang="en-CA" sz="1600" dirty="0"/>
              <a:t>Calculating the number of launches at each site</a:t>
            </a:r>
          </a:p>
          <a:p>
            <a:r>
              <a:rPr lang="en-CA" sz="1600" dirty="0"/>
              <a:t>Counting occurrences of each orbit type</a:t>
            </a:r>
          </a:p>
          <a:p>
            <a:r>
              <a:rPr lang="en-CA" sz="1600" dirty="0"/>
              <a:t>Analyzing mission outcomes by orbit</a:t>
            </a:r>
          </a:p>
          <a:p>
            <a:r>
              <a:rPr lang="en-CA" sz="1600" dirty="0"/>
              <a:t>Creating a new landing outcome label from the Outcome column</a:t>
            </a:r>
          </a:p>
          <a:p>
            <a:r>
              <a:rPr lang="en-CA" sz="1600" dirty="0"/>
              <a:t>Exporting the processed data to CSV</a:t>
            </a:r>
          </a:p>
          <a:p>
            <a:pPr marL="0" indent="0">
              <a:buNone/>
            </a:pPr>
            <a:endParaRPr lang="en-CA"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hlinkClick r:id="rId4" tooltip="Data Collection API"/>
            <a:extLst>
              <a:ext uri="{FF2B5EF4-FFF2-40B4-BE49-F238E27FC236}">
                <a16:creationId xmlns:a16="http://schemas.microsoft.com/office/drawing/2014/main" id="{6368EFA7-2FFC-1A69-CCAE-10109E832952}"/>
              </a:ext>
            </a:extLst>
          </p:cNvPr>
          <p:cNvSpPr txBox="1"/>
          <p:nvPr/>
        </p:nvSpPr>
        <p:spPr>
          <a:xfrm>
            <a:off x="3964759" y="6319350"/>
            <a:ext cx="3888828" cy="369332"/>
          </a:xfrm>
          <a:prstGeom prst="rect">
            <a:avLst/>
          </a:prstGeom>
          <a:noFill/>
        </p:spPr>
        <p:txBody>
          <a:bodyPr wrap="square">
            <a:spAutoFit/>
          </a:bodyPr>
          <a:lstStyle/>
          <a:p>
            <a:pPr algn="ctr"/>
            <a:r>
              <a:rPr lang="en-US" dirty="0">
                <a:hlinkClick r:id="rId5"/>
              </a:rPr>
              <a:t>GitHub URL -&gt; Data 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006060D-6DBE-7735-E30D-F6B86F0D9E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EB5BED-70CF-C9F2-097C-5E8C72A9DC9E}"/>
              </a:ext>
            </a:extLst>
          </p:cNvPr>
          <p:cNvSpPr>
            <a:spLocks noGrp="1"/>
          </p:cNvSpPr>
          <p:nvPr>
            <p:ph type="sldNum" sz="quarter" idx="12"/>
          </p:nvPr>
        </p:nvSpPr>
        <p:spPr>
          <a:xfrm>
            <a:off x="8794733" y="6236936"/>
            <a:ext cx="2743200" cy="401638"/>
          </a:xfrm>
        </p:spPr>
        <p:txBody>
          <a:bodyPr/>
          <a:lstStyle/>
          <a:p>
            <a:fld id="{5075537C-CA84-1446-933C-8E9D027F9201}" type="slidenum">
              <a:rPr lang="en-US" smtClean="0"/>
              <a:t>11</a:t>
            </a:fld>
            <a:endParaRPr lang="en-US" dirty="0"/>
          </a:p>
        </p:txBody>
      </p:sp>
      <p:sp>
        <p:nvSpPr>
          <p:cNvPr id="8" name="Title 1">
            <a:extLst>
              <a:ext uri="{FF2B5EF4-FFF2-40B4-BE49-F238E27FC236}">
                <a16:creationId xmlns:a16="http://schemas.microsoft.com/office/drawing/2014/main" id="{295B45B9-8A4F-DD51-1123-7C652D9D0A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hlinkClick r:id="rId4" tooltip="Data Collection API"/>
            <a:extLst>
              <a:ext uri="{FF2B5EF4-FFF2-40B4-BE49-F238E27FC236}">
                <a16:creationId xmlns:a16="http://schemas.microsoft.com/office/drawing/2014/main" id="{FC53B4D1-6B78-7C78-7647-0E4E908E17B7}"/>
              </a:ext>
            </a:extLst>
          </p:cNvPr>
          <p:cNvSpPr txBox="1"/>
          <p:nvPr/>
        </p:nvSpPr>
        <p:spPr>
          <a:xfrm>
            <a:off x="4244159" y="6232885"/>
            <a:ext cx="3888828" cy="369332"/>
          </a:xfrm>
          <a:prstGeom prst="rect">
            <a:avLst/>
          </a:prstGeom>
          <a:noFill/>
        </p:spPr>
        <p:txBody>
          <a:bodyPr wrap="square">
            <a:spAutoFit/>
          </a:bodyPr>
          <a:lstStyle/>
          <a:p>
            <a:pPr algn="ctr"/>
            <a:r>
              <a:rPr lang="en-US" dirty="0">
                <a:hlinkClick r:id="rId5"/>
              </a:rPr>
              <a:t>GitHub URL -&gt; Data Wrangling</a:t>
            </a:r>
            <a:endParaRPr lang="en-US" dirty="0"/>
          </a:p>
        </p:txBody>
      </p:sp>
      <p:cxnSp>
        <p:nvCxnSpPr>
          <p:cNvPr id="6" name="Elbow Connector 12">
            <a:extLst>
              <a:ext uri="{FF2B5EF4-FFF2-40B4-BE49-F238E27FC236}">
                <a16:creationId xmlns:a16="http://schemas.microsoft.com/office/drawing/2014/main" id="{9233CAF8-3247-0CB2-3434-00FA5C670B06}"/>
              </a:ext>
            </a:extLst>
          </p:cNvPr>
          <p:cNvCxnSpPr>
            <a:cxnSpLocks/>
            <a:stCxn id="24" idx="0"/>
          </p:cNvCxnSpPr>
          <p:nvPr/>
        </p:nvCxnSpPr>
        <p:spPr>
          <a:xfrm flipV="1">
            <a:off x="6432801" y="2681125"/>
            <a:ext cx="0" cy="94561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14D8946A-C312-8A50-157E-A6ED670117CD}"/>
              </a:ext>
            </a:extLst>
          </p:cNvPr>
          <p:cNvCxnSpPr>
            <a:cxnSpLocks/>
            <a:stCxn id="45" idx="3"/>
            <a:endCxn id="48" idx="1"/>
          </p:cNvCxnSpPr>
          <p:nvPr/>
        </p:nvCxnSpPr>
        <p:spPr>
          <a:xfrm>
            <a:off x="3696399" y="4796683"/>
            <a:ext cx="93035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12">
            <a:extLst>
              <a:ext uri="{FF2B5EF4-FFF2-40B4-BE49-F238E27FC236}">
                <a16:creationId xmlns:a16="http://schemas.microsoft.com/office/drawing/2014/main" id="{A97847D2-AED7-B53A-AD44-4ADAFB85F3DB}"/>
              </a:ext>
            </a:extLst>
          </p:cNvPr>
          <p:cNvCxnSpPr>
            <a:cxnSpLocks/>
            <a:endCxn id="18" idx="0"/>
          </p:cNvCxnSpPr>
          <p:nvPr/>
        </p:nvCxnSpPr>
        <p:spPr>
          <a:xfrm>
            <a:off x="10166333" y="2641718"/>
            <a:ext cx="0" cy="229672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2">
            <a:extLst>
              <a:ext uri="{FF2B5EF4-FFF2-40B4-BE49-F238E27FC236}">
                <a16:creationId xmlns:a16="http://schemas.microsoft.com/office/drawing/2014/main" id="{7F41AABC-29AB-3CEC-A2AD-1CE7250D4AB6}"/>
              </a:ext>
            </a:extLst>
          </p:cNvPr>
          <p:cNvCxnSpPr>
            <a:cxnSpLocks/>
          </p:cNvCxnSpPr>
          <p:nvPr/>
        </p:nvCxnSpPr>
        <p:spPr>
          <a:xfrm>
            <a:off x="2293049" y="2865562"/>
            <a:ext cx="0" cy="5634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1512B18-FCDD-023B-B62A-8A902FCC7094}"/>
              </a:ext>
            </a:extLst>
          </p:cNvPr>
          <p:cNvGrpSpPr/>
          <p:nvPr/>
        </p:nvGrpSpPr>
        <p:grpSpPr>
          <a:xfrm>
            <a:off x="705725" y="1457699"/>
            <a:ext cx="4319680" cy="1377101"/>
            <a:chOff x="784905" y="3200787"/>
            <a:chExt cx="4319680" cy="1377101"/>
          </a:xfrm>
        </p:grpSpPr>
        <p:sp>
          <p:nvSpPr>
            <p:cNvPr id="28" name="Text Placeholder 2">
              <a:extLst>
                <a:ext uri="{FF2B5EF4-FFF2-40B4-BE49-F238E27FC236}">
                  <a16:creationId xmlns:a16="http://schemas.microsoft.com/office/drawing/2014/main" id="{43E42673-604D-6BDB-78CA-42527405E094}"/>
                </a:ext>
              </a:extLst>
            </p:cNvPr>
            <p:cNvSpPr txBox="1">
              <a:spLocks/>
            </p:cNvSpPr>
            <p:nvPr/>
          </p:nvSpPr>
          <p:spPr>
            <a:xfrm>
              <a:off x="784905" y="3200787"/>
              <a:ext cx="4319680" cy="2778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1. </a:t>
              </a:r>
              <a:r>
                <a:rPr lang="en-CA" sz="1200" dirty="0"/>
                <a:t>Calculating the number of launches at each site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41" name="Picture 40">
              <a:extLst>
                <a:ext uri="{FF2B5EF4-FFF2-40B4-BE49-F238E27FC236}">
                  <a16:creationId xmlns:a16="http://schemas.microsoft.com/office/drawing/2014/main" id="{B633F371-6D6E-C0D5-90EA-DDFD0BD3A593}"/>
                </a:ext>
              </a:extLst>
            </p:cNvPr>
            <p:cNvPicPr>
              <a:picLocks noChangeAspect="1"/>
            </p:cNvPicPr>
            <p:nvPr/>
          </p:nvPicPr>
          <p:blipFill>
            <a:blip r:embed="rId6"/>
            <a:stretch>
              <a:fillRect/>
            </a:stretch>
          </p:blipFill>
          <p:spPr>
            <a:xfrm>
              <a:off x="888831" y="3447588"/>
              <a:ext cx="3581400" cy="1130300"/>
            </a:xfrm>
            <a:prstGeom prst="rect">
              <a:avLst/>
            </a:prstGeom>
          </p:spPr>
        </p:pic>
      </p:grpSp>
      <p:grpSp>
        <p:nvGrpSpPr>
          <p:cNvPr id="47" name="Group 46">
            <a:extLst>
              <a:ext uri="{FF2B5EF4-FFF2-40B4-BE49-F238E27FC236}">
                <a16:creationId xmlns:a16="http://schemas.microsoft.com/office/drawing/2014/main" id="{CC9B01BD-27A2-28B6-144A-6BD9955C950B}"/>
              </a:ext>
            </a:extLst>
          </p:cNvPr>
          <p:cNvGrpSpPr/>
          <p:nvPr/>
        </p:nvGrpSpPr>
        <p:grpSpPr>
          <a:xfrm>
            <a:off x="770011" y="3398238"/>
            <a:ext cx="3046077" cy="2535095"/>
            <a:chOff x="5695669" y="3216605"/>
            <a:chExt cx="3046077" cy="2535095"/>
          </a:xfrm>
        </p:grpSpPr>
        <p:sp>
          <p:nvSpPr>
            <p:cNvPr id="26" name="Text Placeholder 2">
              <a:extLst>
                <a:ext uri="{FF2B5EF4-FFF2-40B4-BE49-F238E27FC236}">
                  <a16:creationId xmlns:a16="http://schemas.microsoft.com/office/drawing/2014/main" id="{41C67754-286C-05AC-8721-95EBE7EA5D66}"/>
                </a:ext>
              </a:extLst>
            </p:cNvPr>
            <p:cNvSpPr txBox="1">
              <a:spLocks/>
            </p:cNvSpPr>
            <p:nvPr/>
          </p:nvSpPr>
          <p:spPr>
            <a:xfrm>
              <a:off x="5695669" y="3216605"/>
              <a:ext cx="3046077" cy="2655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2. </a:t>
              </a:r>
              <a:r>
                <a:rPr lang="en-CA" sz="1200" dirty="0"/>
                <a:t>Counting occurrences of each orbit type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45" name="Picture 44">
              <a:extLst>
                <a:ext uri="{FF2B5EF4-FFF2-40B4-BE49-F238E27FC236}">
                  <a16:creationId xmlns:a16="http://schemas.microsoft.com/office/drawing/2014/main" id="{02FD729E-92DB-FE28-9891-117A13C241D2}"/>
                </a:ext>
              </a:extLst>
            </p:cNvPr>
            <p:cNvPicPr>
              <a:picLocks noChangeAspect="1"/>
            </p:cNvPicPr>
            <p:nvPr/>
          </p:nvPicPr>
          <p:blipFill>
            <a:blip r:embed="rId7"/>
            <a:stretch>
              <a:fillRect/>
            </a:stretch>
          </p:blipFill>
          <p:spPr>
            <a:xfrm>
              <a:off x="5815357" y="3478400"/>
              <a:ext cx="2806700" cy="2273300"/>
            </a:xfrm>
            <a:prstGeom prst="rect">
              <a:avLst/>
            </a:prstGeom>
          </p:spPr>
        </p:pic>
      </p:grpSp>
      <p:grpSp>
        <p:nvGrpSpPr>
          <p:cNvPr id="49" name="Group 48">
            <a:extLst>
              <a:ext uri="{FF2B5EF4-FFF2-40B4-BE49-F238E27FC236}">
                <a16:creationId xmlns:a16="http://schemas.microsoft.com/office/drawing/2014/main" id="{B6DD8C7C-E665-2BF1-8C38-6DEBDE2F85F9}"/>
              </a:ext>
            </a:extLst>
          </p:cNvPr>
          <p:cNvGrpSpPr/>
          <p:nvPr/>
        </p:nvGrpSpPr>
        <p:grpSpPr>
          <a:xfrm>
            <a:off x="4626752" y="3626740"/>
            <a:ext cx="3612097" cy="2103393"/>
            <a:chOff x="8685491" y="3247139"/>
            <a:chExt cx="3612097" cy="2103393"/>
          </a:xfrm>
        </p:grpSpPr>
        <p:sp>
          <p:nvSpPr>
            <p:cNvPr id="24" name="Text Placeholder 2">
              <a:extLst>
                <a:ext uri="{FF2B5EF4-FFF2-40B4-BE49-F238E27FC236}">
                  <a16:creationId xmlns:a16="http://schemas.microsoft.com/office/drawing/2014/main" id="{0DD2B7A1-1E44-8818-85C5-C41D877F0FC7}"/>
                </a:ext>
              </a:extLst>
            </p:cNvPr>
            <p:cNvSpPr txBox="1">
              <a:spLocks/>
            </p:cNvSpPr>
            <p:nvPr/>
          </p:nvSpPr>
          <p:spPr>
            <a:xfrm>
              <a:off x="8685491" y="3247139"/>
              <a:ext cx="3612097" cy="2655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3. </a:t>
              </a:r>
              <a:r>
                <a:rPr lang="en-CA" sz="1200" dirty="0"/>
                <a:t>Analyzing mission outcomes by orbit</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48" name="Picture 47">
              <a:extLst>
                <a:ext uri="{FF2B5EF4-FFF2-40B4-BE49-F238E27FC236}">
                  <a16:creationId xmlns:a16="http://schemas.microsoft.com/office/drawing/2014/main" id="{B8CDDBA2-D310-88C6-A60F-181506B14E78}"/>
                </a:ext>
              </a:extLst>
            </p:cNvPr>
            <p:cNvPicPr>
              <a:picLocks noChangeAspect="1"/>
            </p:cNvPicPr>
            <p:nvPr/>
          </p:nvPicPr>
          <p:blipFill>
            <a:blip r:embed="rId8"/>
            <a:stretch>
              <a:fillRect/>
            </a:stretch>
          </p:blipFill>
          <p:spPr>
            <a:xfrm>
              <a:off x="8685491" y="3483632"/>
              <a:ext cx="3200400" cy="1866900"/>
            </a:xfrm>
            <a:prstGeom prst="rect">
              <a:avLst/>
            </a:prstGeom>
          </p:spPr>
        </p:pic>
      </p:grpSp>
      <p:grpSp>
        <p:nvGrpSpPr>
          <p:cNvPr id="25" name="Group 24">
            <a:extLst>
              <a:ext uri="{FF2B5EF4-FFF2-40B4-BE49-F238E27FC236}">
                <a16:creationId xmlns:a16="http://schemas.microsoft.com/office/drawing/2014/main" id="{3CA9E5FB-8E97-7166-F2E2-61554A85CD47}"/>
              </a:ext>
            </a:extLst>
          </p:cNvPr>
          <p:cNvGrpSpPr/>
          <p:nvPr/>
        </p:nvGrpSpPr>
        <p:grpSpPr>
          <a:xfrm>
            <a:off x="5405249" y="1529800"/>
            <a:ext cx="6341847" cy="1151325"/>
            <a:chOff x="5444538" y="1468080"/>
            <a:chExt cx="6341847" cy="1151325"/>
          </a:xfrm>
        </p:grpSpPr>
        <p:sp>
          <p:nvSpPr>
            <p:cNvPr id="20" name="Text Placeholder 2">
              <a:extLst>
                <a:ext uri="{FF2B5EF4-FFF2-40B4-BE49-F238E27FC236}">
                  <a16:creationId xmlns:a16="http://schemas.microsoft.com/office/drawing/2014/main" id="{7B4C22B1-6091-F4D3-E914-1C1AC99FA165}"/>
                </a:ext>
              </a:extLst>
            </p:cNvPr>
            <p:cNvSpPr txBox="1">
              <a:spLocks/>
            </p:cNvSpPr>
            <p:nvPr/>
          </p:nvSpPr>
          <p:spPr>
            <a:xfrm>
              <a:off x="5444538" y="1468080"/>
              <a:ext cx="4495023" cy="21622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200" b="0" i="0" u="none" strike="noStrike" kern="1200" cap="none" spc="0" normalizeH="0" baseline="0" noProof="0" dirty="0">
                  <a:ln>
                    <a:noFill/>
                  </a:ln>
                  <a:solidFill>
                    <a:srgbClr val="A5A5A5">
                      <a:lumMod val="25000"/>
                    </a:srgbClr>
                  </a:solidFill>
                  <a:effectLst/>
                  <a:uLnTx/>
                  <a:uFillTx/>
                  <a:latin typeface="Abadi"/>
                  <a:ea typeface="+mn-ea"/>
                  <a:cs typeface="+mn-cs"/>
                </a:rPr>
                <a:t>4. </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Creating a new landing outcome label from the Outcome column</a:t>
              </a:r>
            </a:p>
          </p:txBody>
        </p:sp>
        <p:pic>
          <p:nvPicPr>
            <p:cNvPr id="23" name="Picture 22">
              <a:extLst>
                <a:ext uri="{FF2B5EF4-FFF2-40B4-BE49-F238E27FC236}">
                  <a16:creationId xmlns:a16="http://schemas.microsoft.com/office/drawing/2014/main" id="{F4969312-17E4-7FAF-1634-D77FE7DD0902}"/>
                </a:ext>
              </a:extLst>
            </p:cNvPr>
            <p:cNvPicPr>
              <a:picLocks noChangeAspect="1"/>
            </p:cNvPicPr>
            <p:nvPr/>
          </p:nvPicPr>
          <p:blipFill>
            <a:blip r:embed="rId9"/>
            <a:stretch>
              <a:fillRect/>
            </a:stretch>
          </p:blipFill>
          <p:spPr>
            <a:xfrm>
              <a:off x="5529287" y="1756357"/>
              <a:ext cx="6257098" cy="863048"/>
            </a:xfrm>
            <a:prstGeom prst="rect">
              <a:avLst/>
            </a:prstGeom>
          </p:spPr>
        </p:pic>
      </p:grpSp>
      <p:grpSp>
        <p:nvGrpSpPr>
          <p:cNvPr id="29" name="Group 28">
            <a:extLst>
              <a:ext uri="{FF2B5EF4-FFF2-40B4-BE49-F238E27FC236}">
                <a16:creationId xmlns:a16="http://schemas.microsoft.com/office/drawing/2014/main" id="{1370BA61-3583-2B78-8A1C-EFC511FA0301}"/>
              </a:ext>
            </a:extLst>
          </p:cNvPr>
          <p:cNvGrpSpPr/>
          <p:nvPr/>
        </p:nvGrpSpPr>
        <p:grpSpPr>
          <a:xfrm>
            <a:off x="8814707" y="4938442"/>
            <a:ext cx="2984500" cy="465785"/>
            <a:chOff x="8408022" y="3743979"/>
            <a:chExt cx="2984500" cy="465785"/>
          </a:xfrm>
        </p:grpSpPr>
        <p:sp>
          <p:nvSpPr>
            <p:cNvPr id="18" name="Text Placeholder 2">
              <a:extLst>
                <a:ext uri="{FF2B5EF4-FFF2-40B4-BE49-F238E27FC236}">
                  <a16:creationId xmlns:a16="http://schemas.microsoft.com/office/drawing/2014/main" id="{9F64AC64-8449-CFE6-33B7-839CE0DC719D}"/>
                </a:ext>
              </a:extLst>
            </p:cNvPr>
            <p:cNvSpPr txBox="1">
              <a:spLocks/>
            </p:cNvSpPr>
            <p:nvPr/>
          </p:nvSpPr>
          <p:spPr>
            <a:xfrm>
              <a:off x="9206896" y="3743979"/>
              <a:ext cx="1105504" cy="2655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5. Export CSV</a:t>
              </a:r>
              <a:endParaRPr lang="en-US" sz="1200" dirty="0">
                <a:solidFill>
                  <a:schemeClr val="accent3">
                    <a:lumMod val="25000"/>
                  </a:schemeClr>
                </a:solidFill>
                <a:latin typeface="Abadi" panose="020B0604020104020204" pitchFamily="34" charset="0"/>
              </a:endParaRPr>
            </a:p>
          </p:txBody>
        </p:sp>
        <p:pic>
          <p:nvPicPr>
            <p:cNvPr id="27" name="Picture 26">
              <a:extLst>
                <a:ext uri="{FF2B5EF4-FFF2-40B4-BE49-F238E27FC236}">
                  <a16:creationId xmlns:a16="http://schemas.microsoft.com/office/drawing/2014/main" id="{D75AD03A-F8A7-3846-7CED-DA9EE0C25C91}"/>
                </a:ext>
              </a:extLst>
            </p:cNvPr>
            <p:cNvPicPr>
              <a:picLocks noChangeAspect="1"/>
            </p:cNvPicPr>
            <p:nvPr/>
          </p:nvPicPr>
          <p:blipFill>
            <a:blip r:embed="rId10"/>
            <a:stretch>
              <a:fillRect/>
            </a:stretch>
          </p:blipFill>
          <p:spPr>
            <a:xfrm>
              <a:off x="8408022" y="4006564"/>
              <a:ext cx="2984500" cy="203200"/>
            </a:xfrm>
            <a:prstGeom prst="rect">
              <a:avLst/>
            </a:prstGeom>
          </p:spPr>
        </p:pic>
      </p:grpSp>
      <p:sp>
        <p:nvSpPr>
          <p:cNvPr id="39" name="TextBox 38">
            <a:extLst>
              <a:ext uri="{FF2B5EF4-FFF2-40B4-BE49-F238E27FC236}">
                <a16:creationId xmlns:a16="http://schemas.microsoft.com/office/drawing/2014/main" id="{3D838E2C-0FF2-63DF-65CB-C50FB9068954}"/>
              </a:ext>
            </a:extLst>
          </p:cNvPr>
          <p:cNvSpPr txBox="1"/>
          <p:nvPr/>
        </p:nvSpPr>
        <p:spPr>
          <a:xfrm>
            <a:off x="3048000" y="2990334"/>
            <a:ext cx="6096000" cy="369332"/>
          </a:xfrm>
          <a:prstGeom prst="rect">
            <a:avLst/>
          </a:prstGeom>
          <a:noFill/>
        </p:spPr>
        <p:txBody>
          <a:bodyPr wrap="square">
            <a:spAutoFit/>
          </a:bodyPr>
          <a:lstStyle/>
          <a:p>
            <a:fld id="{5075537C-CA84-1446-933C-8E9D027F9201}" type="slidenum">
              <a:rPr lang="en-US" smtClean="0"/>
              <a:pPr/>
              <a:t>11</a:t>
            </a:fld>
            <a:endParaRPr lang="en-US" dirty="0"/>
          </a:p>
        </p:txBody>
      </p:sp>
    </p:spTree>
    <p:extLst>
      <p:ext uri="{BB962C8B-B14F-4D97-AF65-F5344CB8AC3E}">
        <p14:creationId xmlns:p14="http://schemas.microsoft.com/office/powerpoint/2010/main" val="781208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41601" y="1659467"/>
            <a:ext cx="4648199" cy="1151356"/>
          </a:xfrm>
          <a:prstGeom prst="rect">
            <a:avLst/>
          </a:prstGeom>
        </p:spPr>
        <p:txBody>
          <a:bodyPr lIns="91440" tIns="45720" rIns="91440" bIns="45720" anchor="t"/>
          <a:lstStyle/>
          <a:p>
            <a:pPr marL="0" indent="0">
              <a:lnSpc>
                <a:spcPct val="100000"/>
              </a:lnSpc>
              <a:spcBef>
                <a:spcPts val="1400"/>
              </a:spcBef>
              <a:buNone/>
            </a:pPr>
            <a:r>
              <a:rPr lang="en-CA" sz="1600" b="1" dirty="0"/>
              <a:t>Scatter plots</a:t>
            </a:r>
            <a:r>
              <a:rPr lang="en-CA" sz="1600" dirty="0"/>
              <a:t> reveal relationships (correlations) between numerical variables, helping to understand how factors like flight number, payload mass, launch site, and orbit type interact.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hlinkClick r:id="rId4" tooltip="Data Collection API"/>
            <a:extLst>
              <a:ext uri="{FF2B5EF4-FFF2-40B4-BE49-F238E27FC236}">
                <a16:creationId xmlns:a16="http://schemas.microsoft.com/office/drawing/2014/main" id="{9C3B2214-AD42-B4B7-49D1-ED796365AEAA}"/>
              </a:ext>
            </a:extLst>
          </p:cNvPr>
          <p:cNvSpPr txBox="1"/>
          <p:nvPr/>
        </p:nvSpPr>
        <p:spPr>
          <a:xfrm>
            <a:off x="3797300" y="6232885"/>
            <a:ext cx="5016499" cy="369332"/>
          </a:xfrm>
          <a:prstGeom prst="rect">
            <a:avLst/>
          </a:prstGeom>
          <a:noFill/>
        </p:spPr>
        <p:txBody>
          <a:bodyPr wrap="square">
            <a:spAutoFit/>
          </a:bodyPr>
          <a:lstStyle/>
          <a:p>
            <a:pPr algn="ctr"/>
            <a:r>
              <a:rPr lang="en-US" dirty="0">
                <a:hlinkClick r:id="rId5"/>
              </a:rPr>
              <a:t>GitHub URL -&gt; EDA with Data Visualization</a:t>
            </a:r>
            <a:endParaRPr lang="en-US" dirty="0"/>
          </a:p>
        </p:txBody>
      </p:sp>
      <p:pic>
        <p:nvPicPr>
          <p:cNvPr id="6" name="Picture 5">
            <a:extLst>
              <a:ext uri="{FF2B5EF4-FFF2-40B4-BE49-F238E27FC236}">
                <a16:creationId xmlns:a16="http://schemas.microsoft.com/office/drawing/2014/main" id="{3CC70689-105B-7094-7EEC-FEBC022BDC56}"/>
              </a:ext>
            </a:extLst>
          </p:cNvPr>
          <p:cNvPicPr>
            <a:picLocks noChangeAspect="1"/>
          </p:cNvPicPr>
          <p:nvPr/>
        </p:nvPicPr>
        <p:blipFill>
          <a:blip r:embed="rId6"/>
          <a:stretch>
            <a:fillRect/>
          </a:stretch>
        </p:blipFill>
        <p:spPr>
          <a:xfrm>
            <a:off x="977901" y="3278594"/>
            <a:ext cx="1346200" cy="1151355"/>
          </a:xfrm>
          <a:prstGeom prst="rect">
            <a:avLst/>
          </a:prstGeom>
        </p:spPr>
      </p:pic>
      <p:pic>
        <p:nvPicPr>
          <p:cNvPr id="8" name="Picture 7">
            <a:extLst>
              <a:ext uri="{FF2B5EF4-FFF2-40B4-BE49-F238E27FC236}">
                <a16:creationId xmlns:a16="http://schemas.microsoft.com/office/drawing/2014/main" id="{1490264D-1B81-52BF-7374-990FF30768B7}"/>
              </a:ext>
            </a:extLst>
          </p:cNvPr>
          <p:cNvPicPr>
            <a:picLocks noChangeAspect="1"/>
          </p:cNvPicPr>
          <p:nvPr/>
        </p:nvPicPr>
        <p:blipFill>
          <a:blip r:embed="rId7"/>
          <a:stretch>
            <a:fillRect/>
          </a:stretch>
        </p:blipFill>
        <p:spPr>
          <a:xfrm>
            <a:off x="1042688" y="4897720"/>
            <a:ext cx="1281413" cy="1128864"/>
          </a:xfrm>
          <a:prstGeom prst="rect">
            <a:avLst/>
          </a:prstGeom>
        </p:spPr>
      </p:pic>
      <p:pic>
        <p:nvPicPr>
          <p:cNvPr id="9" name="Picture 8">
            <a:extLst>
              <a:ext uri="{FF2B5EF4-FFF2-40B4-BE49-F238E27FC236}">
                <a16:creationId xmlns:a16="http://schemas.microsoft.com/office/drawing/2014/main" id="{375FD311-2EF5-CD70-188E-B03D5FF55139}"/>
              </a:ext>
            </a:extLst>
          </p:cNvPr>
          <p:cNvPicPr>
            <a:picLocks noChangeAspect="1"/>
          </p:cNvPicPr>
          <p:nvPr/>
        </p:nvPicPr>
        <p:blipFill>
          <a:blip r:embed="rId8"/>
          <a:stretch>
            <a:fillRect/>
          </a:stretch>
        </p:blipFill>
        <p:spPr>
          <a:xfrm>
            <a:off x="977901" y="1653456"/>
            <a:ext cx="1346200" cy="1157367"/>
          </a:xfrm>
          <a:prstGeom prst="rect">
            <a:avLst/>
          </a:prstGeom>
        </p:spPr>
      </p:pic>
      <p:sp>
        <p:nvSpPr>
          <p:cNvPr id="11" name="TextBox 10">
            <a:extLst>
              <a:ext uri="{FF2B5EF4-FFF2-40B4-BE49-F238E27FC236}">
                <a16:creationId xmlns:a16="http://schemas.microsoft.com/office/drawing/2014/main" id="{E1D477EA-4392-2EF7-34CB-FE360D47A717}"/>
              </a:ext>
            </a:extLst>
          </p:cNvPr>
          <p:cNvSpPr txBox="1"/>
          <p:nvPr/>
        </p:nvSpPr>
        <p:spPr>
          <a:xfrm>
            <a:off x="7480299" y="1338124"/>
            <a:ext cx="3805310" cy="1754326"/>
          </a:xfrm>
          <a:prstGeom prst="rect">
            <a:avLst/>
          </a:prstGeom>
          <a:noFill/>
        </p:spPr>
        <p:txBody>
          <a:bodyPr wrap="square">
            <a:spAutoFit/>
          </a:bodyPr>
          <a:lstStyle/>
          <a:p>
            <a:r>
              <a:rPr lang="en-CA" dirty="0"/>
              <a:t>• Flight Number vs. Payload Mass</a:t>
            </a:r>
            <a:br>
              <a:rPr lang="en-CA" dirty="0"/>
            </a:br>
            <a:r>
              <a:rPr lang="en-CA" dirty="0"/>
              <a:t>• Flight Number vs. Launch Site</a:t>
            </a:r>
            <a:br>
              <a:rPr lang="en-CA" dirty="0"/>
            </a:br>
            <a:r>
              <a:rPr lang="en-CA" dirty="0"/>
              <a:t>• Payload vs. Launch Site</a:t>
            </a:r>
            <a:br>
              <a:rPr lang="en-CA" dirty="0"/>
            </a:br>
            <a:r>
              <a:rPr lang="en-CA" dirty="0"/>
              <a:t>• Orbit vs. Flight Number</a:t>
            </a:r>
            <a:br>
              <a:rPr lang="en-CA" dirty="0"/>
            </a:br>
            <a:r>
              <a:rPr lang="en-CA" dirty="0"/>
              <a:t>• Payload vs. Orbit Type</a:t>
            </a:r>
            <a:br>
              <a:rPr lang="en-CA" dirty="0"/>
            </a:br>
            <a:r>
              <a:rPr lang="en-CA" dirty="0"/>
              <a:t>• Orbit vs. Payload Mass</a:t>
            </a:r>
            <a:endParaRPr lang="en-US" dirty="0"/>
          </a:p>
        </p:txBody>
      </p:sp>
      <p:sp>
        <p:nvSpPr>
          <p:cNvPr id="12" name="Content Placeholder 4">
            <a:extLst>
              <a:ext uri="{FF2B5EF4-FFF2-40B4-BE49-F238E27FC236}">
                <a16:creationId xmlns:a16="http://schemas.microsoft.com/office/drawing/2014/main" id="{D464E978-1F59-C91B-AECC-8F4A9512373A}"/>
              </a:ext>
            </a:extLst>
          </p:cNvPr>
          <p:cNvSpPr txBox="1">
            <a:spLocks/>
          </p:cNvSpPr>
          <p:nvPr/>
        </p:nvSpPr>
        <p:spPr>
          <a:xfrm>
            <a:off x="2641601" y="3452049"/>
            <a:ext cx="4648199" cy="81418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1600" b="1" dirty="0"/>
              <a:t>Line graphs</a:t>
            </a:r>
            <a:r>
              <a:rPr lang="en-CA" sz="1600" dirty="0"/>
              <a:t> track trends over time, providing insight into how the success rate evolves year by year, which is useful for predicting future performance.</a:t>
            </a:r>
            <a:endParaRPr lang="en-US" sz="1600" dirty="0"/>
          </a:p>
        </p:txBody>
      </p:sp>
      <p:sp>
        <p:nvSpPr>
          <p:cNvPr id="13" name="Content Placeholder 4">
            <a:extLst>
              <a:ext uri="{FF2B5EF4-FFF2-40B4-BE49-F238E27FC236}">
                <a16:creationId xmlns:a16="http://schemas.microsoft.com/office/drawing/2014/main" id="{47277CFF-A60D-9F52-1E23-BA59991F1113}"/>
              </a:ext>
            </a:extLst>
          </p:cNvPr>
          <p:cNvSpPr txBox="1">
            <a:spLocks/>
          </p:cNvSpPr>
          <p:nvPr/>
        </p:nvSpPr>
        <p:spPr>
          <a:xfrm>
            <a:off x="2641600" y="5055059"/>
            <a:ext cx="4648199" cy="81418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1600" b="1" dirty="0"/>
              <a:t>Bar graphs</a:t>
            </a:r>
            <a:r>
              <a:rPr lang="en-CA" sz="1600" dirty="0"/>
              <a:t> compare numerical data against categorical variables (e.g., orbit types) to highlight differences in success rates.</a:t>
            </a:r>
            <a:endParaRPr lang="en-US" sz="1600" dirty="0"/>
          </a:p>
        </p:txBody>
      </p:sp>
      <p:sp>
        <p:nvSpPr>
          <p:cNvPr id="15" name="TextBox 14">
            <a:extLst>
              <a:ext uri="{FF2B5EF4-FFF2-40B4-BE49-F238E27FC236}">
                <a16:creationId xmlns:a16="http://schemas.microsoft.com/office/drawing/2014/main" id="{32C6D22F-6125-C3E7-5385-129653218F71}"/>
              </a:ext>
            </a:extLst>
          </p:cNvPr>
          <p:cNvSpPr txBox="1"/>
          <p:nvPr/>
        </p:nvSpPr>
        <p:spPr>
          <a:xfrm>
            <a:off x="7480298" y="5367919"/>
            <a:ext cx="3805310" cy="369332"/>
          </a:xfrm>
          <a:prstGeom prst="rect">
            <a:avLst/>
          </a:prstGeom>
          <a:noFill/>
        </p:spPr>
        <p:txBody>
          <a:bodyPr wrap="square">
            <a:spAutoFit/>
          </a:bodyPr>
          <a:lstStyle/>
          <a:p>
            <a:r>
              <a:rPr lang="en-CA" dirty="0"/>
              <a:t>• Success Rate vs. Orbit</a:t>
            </a:r>
          </a:p>
        </p:txBody>
      </p:sp>
      <p:sp>
        <p:nvSpPr>
          <p:cNvPr id="16" name="TextBox 15">
            <a:extLst>
              <a:ext uri="{FF2B5EF4-FFF2-40B4-BE49-F238E27FC236}">
                <a16:creationId xmlns:a16="http://schemas.microsoft.com/office/drawing/2014/main" id="{A008780C-3CBB-A7E7-6C36-0146D48DDB5A}"/>
              </a:ext>
            </a:extLst>
          </p:cNvPr>
          <p:cNvSpPr txBox="1"/>
          <p:nvPr/>
        </p:nvSpPr>
        <p:spPr>
          <a:xfrm>
            <a:off x="7480298" y="3669605"/>
            <a:ext cx="3805310" cy="369332"/>
          </a:xfrm>
          <a:prstGeom prst="rect">
            <a:avLst/>
          </a:prstGeom>
          <a:noFill/>
        </p:spPr>
        <p:txBody>
          <a:bodyPr wrap="square">
            <a:spAutoFit/>
          </a:bodyPr>
          <a:lstStyle/>
          <a:p>
            <a:r>
              <a:rPr lang="en-CA" dirty="0"/>
              <a:t>• Success Rate vs. Year</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0" cy="4351338"/>
          </a:xfrm>
          <a:prstGeom prst="rect">
            <a:avLst/>
          </a:prstGeom>
        </p:spPr>
        <p:txBody>
          <a:bodyPr lIns="91440" tIns="45720" rIns="91440" bIns="45720" anchor="t"/>
          <a:lstStyle/>
          <a:p>
            <a:pPr marL="0" indent="0">
              <a:lnSpc>
                <a:spcPct val="100000"/>
              </a:lnSpc>
              <a:spcBef>
                <a:spcPts val="1400"/>
              </a:spcBef>
              <a:buNone/>
            </a:pPr>
            <a:r>
              <a:rPr lang="en-CA" sz="1600" dirty="0"/>
              <a:t>The SQL queries performed were:</a:t>
            </a:r>
          </a:p>
          <a:p>
            <a:pPr marL="0" indent="0">
              <a:lnSpc>
                <a:spcPct val="100000"/>
              </a:lnSpc>
              <a:spcBef>
                <a:spcPts val="1400"/>
              </a:spcBef>
              <a:buNone/>
            </a:pPr>
            <a:r>
              <a:rPr lang="en-CA" sz="1600" dirty="0"/>
              <a:t>• Retrieved a distinct list of launch sites from the mission dataset.</a:t>
            </a:r>
            <a:br>
              <a:rPr lang="en-CA" sz="1600" dirty="0"/>
            </a:br>
            <a:r>
              <a:rPr lang="en-CA" sz="1600" dirty="0"/>
              <a:t>• Selected five records where the launch site names begin with 'CCA'.</a:t>
            </a:r>
            <a:br>
              <a:rPr lang="en-CA" sz="1600" dirty="0"/>
            </a:br>
            <a:r>
              <a:rPr lang="en-CA" sz="1600" dirty="0"/>
              <a:t>• Summed the payload mass carried by boosters launched by NASA (CRS).</a:t>
            </a:r>
            <a:br>
              <a:rPr lang="en-CA" sz="1600" dirty="0"/>
            </a:br>
            <a:r>
              <a:rPr lang="en-CA" sz="1600" dirty="0"/>
              <a:t>• Calculated the average payload mass for booster version F9 v1.1.</a:t>
            </a:r>
            <a:br>
              <a:rPr lang="en-CA" sz="1600" dirty="0"/>
            </a:br>
            <a:r>
              <a:rPr lang="en-CA" sz="1600" dirty="0"/>
              <a:t>• Determined the earliest date of a successful ground pad landing.</a:t>
            </a:r>
            <a:br>
              <a:rPr lang="en-CA" sz="1600" dirty="0"/>
            </a:br>
            <a:r>
              <a:rPr lang="en-CA" sz="1600" dirty="0"/>
              <a:t>• Listed booster versions that achieved successful drone ship landings with payload masses between 4000 and 6000.</a:t>
            </a:r>
            <a:br>
              <a:rPr lang="en-CA" sz="1600" dirty="0"/>
            </a:br>
            <a:r>
              <a:rPr lang="en-CA" sz="1600" dirty="0"/>
              <a:t>• Counted the total number of successful versus unsuccessful mission outcomes.</a:t>
            </a:r>
            <a:br>
              <a:rPr lang="en-CA" sz="1600" dirty="0"/>
            </a:br>
            <a:r>
              <a:rPr lang="en-CA" sz="1600" dirty="0"/>
              <a:t>• Identified the booster versions that carried the maximum payload mass using a subquery.</a:t>
            </a:r>
            <a:br>
              <a:rPr lang="en-CA" sz="1600" dirty="0"/>
            </a:br>
            <a:r>
              <a:rPr lang="en-CA" sz="1600" dirty="0"/>
              <a:t>• Extracted records for 2015 showing failed drone ship landings, along with corresponding booster versions and launch sites.</a:t>
            </a:r>
            <a:br>
              <a:rPr lang="en-CA" sz="1600" dirty="0"/>
            </a:br>
            <a:r>
              <a:rPr lang="en-CA" sz="1600" dirty="0"/>
              <a:t>• Ranked landing outcome counts (e.g., Failure (drone ship), Success (ground pad)) between 2010-06-04 and 2017-03-20 in descending order.</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hlinkClick r:id="rId3" tooltip="Data Collection API"/>
            <a:extLst>
              <a:ext uri="{FF2B5EF4-FFF2-40B4-BE49-F238E27FC236}">
                <a16:creationId xmlns:a16="http://schemas.microsoft.com/office/drawing/2014/main" id="{DF0DEF7A-056A-8836-FCE2-B598947AEE3A}"/>
              </a:ext>
            </a:extLst>
          </p:cNvPr>
          <p:cNvSpPr txBox="1"/>
          <p:nvPr/>
        </p:nvSpPr>
        <p:spPr>
          <a:xfrm>
            <a:off x="4244159" y="6232885"/>
            <a:ext cx="3888828" cy="369332"/>
          </a:xfrm>
          <a:prstGeom prst="rect">
            <a:avLst/>
          </a:prstGeom>
          <a:noFill/>
        </p:spPr>
        <p:txBody>
          <a:bodyPr wrap="square">
            <a:spAutoFit/>
          </a:bodyPr>
          <a:lstStyle/>
          <a:p>
            <a:pPr algn="ctr"/>
            <a:r>
              <a:rPr lang="en-US" dirty="0">
                <a:hlinkClick r:id="rId4"/>
              </a:rPr>
              <a:t>GitHub URL -&gt; 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12900"/>
            <a:ext cx="10795000" cy="4613492"/>
          </a:xfrm>
          <a:prstGeom prst="rect">
            <a:avLst/>
          </a:prstGeom>
        </p:spPr>
        <p:txBody>
          <a:bodyPr>
            <a:normAutofit/>
          </a:bodyPr>
          <a:lstStyle/>
          <a:p>
            <a:pPr marL="0" indent="0">
              <a:buNone/>
            </a:pPr>
            <a:r>
              <a:rPr lang="en-CA" sz="2000" dirty="0"/>
              <a:t>Integrating diverse mapping elements, our interactive Folium map offers a comprehensive view of launch site distribution, performance outcomes, and geographical context—all within one dynamic map.</a:t>
            </a:r>
          </a:p>
          <a:p>
            <a:pPr marL="0" indent="0">
              <a:buNone/>
            </a:pPr>
            <a:endParaRPr lang="en-CA" sz="2000" b="1" dirty="0"/>
          </a:p>
          <a:p>
            <a:pPr>
              <a:buFont typeface="Arial" panose="020B0604020202020204" pitchFamily="34" charset="0"/>
              <a:buChar char="•"/>
            </a:pPr>
            <a:r>
              <a:rPr lang="en-CA" sz="2000" b="1" dirty="0"/>
              <a:t>Markers &amp; Circles:</a:t>
            </a:r>
            <a:endParaRPr lang="en-CA" sz="2000" dirty="0"/>
          </a:p>
          <a:p>
            <a:pPr marL="457200" lvl="1" indent="0">
              <a:buNone/>
            </a:pPr>
            <a:r>
              <a:rPr lang="en-CA" sz="1800" dirty="0"/>
              <a:t>Placed at each launch site (with labels/popups) to clearly identify locations.</a:t>
            </a:r>
          </a:p>
          <a:p>
            <a:pPr>
              <a:buFont typeface="Arial" panose="020B0604020202020204" pitchFamily="34" charset="0"/>
              <a:buChar char="•"/>
            </a:pPr>
            <a:r>
              <a:rPr lang="en-CA" sz="2000" b="1" dirty="0"/>
              <a:t>Marker Clusters:</a:t>
            </a:r>
            <a:endParaRPr lang="en-CA" sz="2000" dirty="0"/>
          </a:p>
          <a:p>
            <a:pPr marL="457200" lvl="1" indent="0">
              <a:buNone/>
            </a:pPr>
            <a:r>
              <a:rPr lang="en-CA" sz="1800" dirty="0"/>
              <a:t>Grouped nearby markers to reduce clutter in dense areas.</a:t>
            </a:r>
          </a:p>
          <a:p>
            <a:pPr>
              <a:buFont typeface="Arial" panose="020B0604020202020204" pitchFamily="34" charset="0"/>
              <a:buChar char="•"/>
            </a:pPr>
            <a:r>
              <a:rPr lang="en-CA" sz="2000" b="1" dirty="0"/>
              <a:t>Colored Icons:</a:t>
            </a:r>
            <a:endParaRPr lang="en-CA" sz="2000" dirty="0"/>
          </a:p>
          <a:p>
            <a:pPr marL="457200" lvl="1" indent="0">
              <a:buNone/>
            </a:pPr>
            <a:r>
              <a:rPr lang="en-CA" sz="1800" dirty="0"/>
              <a:t>Used </a:t>
            </a:r>
            <a:r>
              <a:rPr lang="en-CA" sz="1800" b="1" dirty="0">
                <a:solidFill>
                  <a:srgbClr val="00B050"/>
                </a:solidFill>
              </a:rPr>
              <a:t>green</a:t>
            </a:r>
            <a:r>
              <a:rPr lang="en-CA" sz="1800" dirty="0"/>
              <a:t> for successes and </a:t>
            </a:r>
            <a:r>
              <a:rPr lang="en-CA" sz="1800" b="1" dirty="0">
                <a:solidFill>
                  <a:srgbClr val="FF0000"/>
                </a:solidFill>
              </a:rPr>
              <a:t>red</a:t>
            </a:r>
            <a:r>
              <a:rPr lang="en-CA" sz="1800" dirty="0"/>
              <a:t> for failures to quickly convey landing outcomes.</a:t>
            </a:r>
          </a:p>
          <a:p>
            <a:pPr>
              <a:buFont typeface="Arial" panose="020B0604020202020204" pitchFamily="34" charset="0"/>
              <a:buChar char="•"/>
            </a:pPr>
            <a:r>
              <a:rPr lang="en-CA" sz="2000" b="1" dirty="0"/>
              <a:t>Lines:</a:t>
            </a:r>
            <a:endParaRPr lang="en-CA" sz="2000" dirty="0"/>
          </a:p>
          <a:p>
            <a:pPr marL="457200" lvl="1" indent="0">
              <a:buNone/>
            </a:pPr>
            <a:r>
              <a:rPr lang="en-CA" sz="1800" dirty="0"/>
              <a:t>Connected launch sites to nearby landmarks (e.g., railways, highways, cities) to show spatial relationships.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hlinkClick r:id="rId4" tooltip="Data Collection API"/>
            <a:extLst>
              <a:ext uri="{FF2B5EF4-FFF2-40B4-BE49-F238E27FC236}">
                <a16:creationId xmlns:a16="http://schemas.microsoft.com/office/drawing/2014/main" id="{A0B8D558-76D4-DAD7-2AB4-344582F8FBBC}"/>
              </a:ext>
            </a:extLst>
          </p:cNvPr>
          <p:cNvSpPr txBox="1"/>
          <p:nvPr/>
        </p:nvSpPr>
        <p:spPr>
          <a:xfrm>
            <a:off x="3987800" y="6232885"/>
            <a:ext cx="4145187" cy="369332"/>
          </a:xfrm>
          <a:prstGeom prst="rect">
            <a:avLst/>
          </a:prstGeom>
          <a:noFill/>
        </p:spPr>
        <p:txBody>
          <a:bodyPr wrap="square">
            <a:spAutoFit/>
          </a:bodyPr>
          <a:lstStyle/>
          <a:p>
            <a:pPr algn="ctr"/>
            <a:r>
              <a:rPr lang="en-US" dirty="0">
                <a:hlinkClick r:id="rId5"/>
              </a:rPr>
              <a:t>GitHub URL -&gt; Interactive Map w/ 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12390" cy="4351338"/>
          </a:xfrm>
          <a:prstGeom prst="rect">
            <a:avLst/>
          </a:prstGeom>
        </p:spPr>
        <p:txBody>
          <a:bodyPr vert="horz" lIns="91440" tIns="45720" rIns="91440" bIns="45720" rtlCol="0" anchor="t">
            <a:normAutofit fontScale="85000" lnSpcReduction="10000"/>
          </a:bodyPr>
          <a:lstStyle/>
          <a:p>
            <a:pPr marL="0" indent="0">
              <a:buNone/>
            </a:pPr>
            <a:r>
              <a:rPr lang="en-CA" dirty="0"/>
              <a:t>An interactive dashboard was created to dynamically explore and analyze launch data:</a:t>
            </a:r>
          </a:p>
          <a:p>
            <a:pPr>
              <a:buFont typeface="Arial" panose="020B0604020202020204" pitchFamily="34" charset="0"/>
              <a:buChar char="•"/>
            </a:pPr>
            <a:r>
              <a:rPr lang="en-CA" b="1" dirty="0"/>
              <a:t>Launch Sites Dropdown:</a:t>
            </a:r>
            <a:endParaRPr lang="en-CA" dirty="0"/>
          </a:p>
          <a:p>
            <a:pPr marL="457200" lvl="1" indent="0">
              <a:buNone/>
            </a:pPr>
            <a:r>
              <a:rPr lang="en-CA" dirty="0"/>
              <a:t>Provides selection of a specific launch site or all sites (using </a:t>
            </a:r>
            <a:r>
              <a:rPr lang="en-CA" dirty="0" err="1"/>
              <a:t>dash_core_components.Dropdown</a:t>
            </a:r>
            <a:r>
              <a:rPr lang="en-CA" dirty="0"/>
              <a:t>).</a:t>
            </a:r>
          </a:p>
          <a:p>
            <a:pPr>
              <a:buFont typeface="Arial" panose="020B0604020202020204" pitchFamily="34" charset="0"/>
              <a:buChar char="•"/>
            </a:pPr>
            <a:r>
              <a:rPr lang="en-CA" b="1" dirty="0"/>
              <a:t>Success Launches Pie Chart:</a:t>
            </a:r>
            <a:endParaRPr lang="en-CA" dirty="0"/>
          </a:p>
          <a:p>
            <a:pPr marL="457200" lvl="1" indent="0">
              <a:buNone/>
            </a:pPr>
            <a:r>
              <a:rPr lang="en-CA" dirty="0"/>
              <a:t>Displays overall success counts and a breakdown of success versus failure for the chosen launch site (using </a:t>
            </a:r>
            <a:r>
              <a:rPr lang="en-CA" dirty="0" err="1"/>
              <a:t>plotly.express.pie</a:t>
            </a:r>
            <a:r>
              <a:rPr lang="en-CA" dirty="0"/>
              <a:t>).</a:t>
            </a:r>
          </a:p>
          <a:p>
            <a:pPr>
              <a:buFont typeface="Arial" panose="020B0604020202020204" pitchFamily="34" charset="0"/>
              <a:buChar char="•"/>
            </a:pPr>
            <a:r>
              <a:rPr lang="en-CA" b="1" dirty="0"/>
              <a:t>Payload Mass Range Slider:</a:t>
            </a:r>
            <a:endParaRPr lang="en-CA" dirty="0"/>
          </a:p>
          <a:p>
            <a:pPr marL="457200" lvl="1" indent="0">
              <a:buNone/>
            </a:pPr>
            <a:r>
              <a:rPr lang="en-CA" dirty="0"/>
              <a:t>Allows filtering of data based on a specified payload mass range (using </a:t>
            </a:r>
            <a:r>
              <a:rPr lang="en-CA" dirty="0" err="1"/>
              <a:t>dash_core_components.RangeSlider</a:t>
            </a:r>
            <a:r>
              <a:rPr lang="en-CA" dirty="0"/>
              <a:t>).</a:t>
            </a:r>
          </a:p>
          <a:p>
            <a:pPr>
              <a:buFont typeface="Arial" panose="020B0604020202020204" pitchFamily="34" charset="0"/>
              <a:buChar char="•"/>
            </a:pPr>
            <a:r>
              <a:rPr lang="en-CA" b="1" dirty="0"/>
              <a:t>Payload Mass vs. Success Rate Scatter Chart:</a:t>
            </a:r>
            <a:endParaRPr lang="en-CA" dirty="0"/>
          </a:p>
          <a:p>
            <a:pPr marL="457200" lvl="1" indent="0">
              <a:buNone/>
            </a:pPr>
            <a:r>
              <a:rPr lang="en-CA" dirty="0"/>
              <a:t>Visualizes the correlation between payload mass and launch success across different booster versions (using </a:t>
            </a:r>
            <a:r>
              <a:rPr lang="en-CA" dirty="0" err="1"/>
              <a:t>plotly.express.scatter</a:t>
            </a:r>
            <a:r>
              <a:rPr lang="en-CA" dirty="0"/>
              <a: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hlinkClick r:id="rId4" tooltip="Data Collection API"/>
            <a:extLst>
              <a:ext uri="{FF2B5EF4-FFF2-40B4-BE49-F238E27FC236}">
                <a16:creationId xmlns:a16="http://schemas.microsoft.com/office/drawing/2014/main" id="{EEC5128F-3322-B288-82D9-6A955DA87A5C}"/>
              </a:ext>
            </a:extLst>
          </p:cNvPr>
          <p:cNvSpPr txBox="1"/>
          <p:nvPr/>
        </p:nvSpPr>
        <p:spPr>
          <a:xfrm>
            <a:off x="3987800" y="6232885"/>
            <a:ext cx="4145187" cy="369332"/>
          </a:xfrm>
          <a:prstGeom prst="rect">
            <a:avLst/>
          </a:prstGeom>
          <a:noFill/>
        </p:spPr>
        <p:txBody>
          <a:bodyPr wrap="square">
            <a:spAutoFit/>
          </a:bodyPr>
          <a:lstStyle/>
          <a:p>
            <a:pPr algn="ctr"/>
            <a:r>
              <a:rPr lang="en-US" dirty="0">
                <a:hlinkClick r:id="rId5"/>
              </a:rPr>
              <a:t>GitHub URL -&gt; Ploty Dash</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hlinkClick r:id="rId4" tooltip="Data Collection API"/>
            <a:extLst>
              <a:ext uri="{FF2B5EF4-FFF2-40B4-BE49-F238E27FC236}">
                <a16:creationId xmlns:a16="http://schemas.microsoft.com/office/drawing/2014/main" id="{2D6E2CAF-7DC7-008F-835E-BB62AE1C799D}"/>
              </a:ext>
            </a:extLst>
          </p:cNvPr>
          <p:cNvSpPr txBox="1"/>
          <p:nvPr/>
        </p:nvSpPr>
        <p:spPr>
          <a:xfrm>
            <a:off x="3987800" y="6232885"/>
            <a:ext cx="4508500" cy="369332"/>
          </a:xfrm>
          <a:prstGeom prst="rect">
            <a:avLst/>
          </a:prstGeom>
          <a:noFill/>
        </p:spPr>
        <p:txBody>
          <a:bodyPr wrap="square">
            <a:spAutoFit/>
          </a:bodyPr>
          <a:lstStyle/>
          <a:p>
            <a:pPr algn="ctr"/>
            <a:r>
              <a:rPr lang="en-US" dirty="0">
                <a:hlinkClick r:id="rId5"/>
              </a:rPr>
              <a:t>GitHub URL -&gt; Machine Learning Prediction</a:t>
            </a:r>
            <a:endParaRPr lang="en-US" dirty="0"/>
          </a:p>
        </p:txBody>
      </p:sp>
      <p:grpSp>
        <p:nvGrpSpPr>
          <p:cNvPr id="13" name="Group 12">
            <a:extLst>
              <a:ext uri="{FF2B5EF4-FFF2-40B4-BE49-F238E27FC236}">
                <a16:creationId xmlns:a16="http://schemas.microsoft.com/office/drawing/2014/main" id="{9EAC3883-3CF9-1E00-DDC5-BAFB3F52C04A}"/>
              </a:ext>
            </a:extLst>
          </p:cNvPr>
          <p:cNvGrpSpPr/>
          <p:nvPr/>
        </p:nvGrpSpPr>
        <p:grpSpPr>
          <a:xfrm>
            <a:off x="1266973" y="1564143"/>
            <a:ext cx="10018638" cy="3984986"/>
            <a:chOff x="1689100" y="1124647"/>
            <a:chExt cx="10018638" cy="3984986"/>
          </a:xfrm>
        </p:grpSpPr>
        <p:graphicFrame>
          <p:nvGraphicFramePr>
            <p:cNvPr id="7" name="Diagram 6">
              <a:extLst>
                <a:ext uri="{FF2B5EF4-FFF2-40B4-BE49-F238E27FC236}">
                  <a16:creationId xmlns:a16="http://schemas.microsoft.com/office/drawing/2014/main" id="{2D1BC07F-5315-3DC9-185E-D7F6A588C415}"/>
                </a:ext>
              </a:extLst>
            </p:cNvPr>
            <p:cNvGraphicFramePr/>
            <p:nvPr>
              <p:extLst>
                <p:ext uri="{D42A27DB-BD31-4B8C-83A1-F6EECF244321}">
                  <p14:modId xmlns:p14="http://schemas.microsoft.com/office/powerpoint/2010/main" val="1108642633"/>
                </p:ext>
              </p:extLst>
            </p:nvPr>
          </p:nvGraphicFramePr>
          <p:xfrm>
            <a:off x="1689100" y="1124647"/>
            <a:ext cx="8128000" cy="23283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8" name="Diagram 7">
              <a:extLst>
                <a:ext uri="{FF2B5EF4-FFF2-40B4-BE49-F238E27FC236}">
                  <a16:creationId xmlns:a16="http://schemas.microsoft.com/office/drawing/2014/main" id="{BB9AABD3-E849-58D1-2C80-E79A692BF32B}"/>
                </a:ext>
              </a:extLst>
            </p:cNvPr>
            <p:cNvGraphicFramePr/>
            <p:nvPr>
              <p:extLst>
                <p:ext uri="{D42A27DB-BD31-4B8C-83A1-F6EECF244321}">
                  <p14:modId xmlns:p14="http://schemas.microsoft.com/office/powerpoint/2010/main" val="496660716"/>
                </p:ext>
              </p:extLst>
            </p:nvPr>
          </p:nvGraphicFramePr>
          <p:xfrm>
            <a:off x="1689100" y="3111500"/>
            <a:ext cx="8128000" cy="199813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9" name="U-Turn Arrow 8">
              <a:extLst>
                <a:ext uri="{FF2B5EF4-FFF2-40B4-BE49-F238E27FC236}">
                  <a16:creationId xmlns:a16="http://schemas.microsoft.com/office/drawing/2014/main" id="{A7E3E228-9BCF-B06F-B5EF-D287320EB811}"/>
                </a:ext>
              </a:extLst>
            </p:cNvPr>
            <p:cNvSpPr/>
            <p:nvPr/>
          </p:nvSpPr>
          <p:spPr>
            <a:xfrm rot="5400000">
              <a:off x="9671821" y="2523387"/>
              <a:ext cx="2450467" cy="1621366"/>
            </a:xfrm>
            <a:prstGeom prst="uturnArrow">
              <a:avLst>
                <a:gd name="adj1" fmla="val 25000"/>
                <a:gd name="adj2" fmla="val 25000"/>
                <a:gd name="adj3" fmla="val 25000"/>
                <a:gd name="adj4" fmla="val 43750"/>
                <a:gd name="adj5" fmla="val 10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Flight Number </a:t>
            </a:r>
          </a:p>
          <a:p>
            <a:pPr>
              <a:spcAft>
                <a:spcPts val="600"/>
              </a:spcAft>
            </a:pPr>
            <a:r>
              <a:rPr lang="en-US" sz="2800" kern="1200" dirty="0">
                <a:solidFill>
                  <a:schemeClr val="tx1"/>
                </a:solidFill>
                <a:latin typeface="+mj-lt"/>
                <a:ea typeface="+mj-ea"/>
                <a:cs typeface="+mj-cs"/>
              </a:rPr>
              <a:t>vs. </a:t>
            </a:r>
          </a:p>
          <a:p>
            <a:pPr>
              <a:spcAft>
                <a:spcPts val="600"/>
              </a:spcAft>
            </a:pPr>
            <a:r>
              <a:rPr lang="en-US" sz="2800" kern="1200" dirty="0">
                <a:solidFill>
                  <a:schemeClr val="tx1"/>
                </a:solidFill>
                <a:latin typeface="+mj-lt"/>
                <a:ea typeface="+mj-ea"/>
                <a:cs typeface="+mj-cs"/>
              </a:rPr>
              <a:t>Launch Site</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plot shows flight numbers against launch sites. Early flights generally failed, while later flights succeeded more often. Also, CCAFS SLC 40 is the most frequently used launch site.</a:t>
            </a:r>
          </a:p>
        </p:txBody>
      </p:sp>
      <p:pic>
        <p:nvPicPr>
          <p:cNvPr id="2" name="Picture 1">
            <a:extLst>
              <a:ext uri="{FF2B5EF4-FFF2-40B4-BE49-F238E27FC236}">
                <a16:creationId xmlns:a16="http://schemas.microsoft.com/office/drawing/2014/main" id="{7522DBC8-D5C4-C4A1-2027-5A4273628822}"/>
              </a:ext>
            </a:extLst>
          </p:cNvPr>
          <p:cNvPicPr>
            <a:picLocks noChangeAspect="1"/>
          </p:cNvPicPr>
          <p:nvPr/>
        </p:nvPicPr>
        <p:blipFill>
          <a:blip r:embed="rId3"/>
          <a:stretch>
            <a:fillRect/>
          </a:stretch>
        </p:blipFill>
        <p:spPr>
          <a:xfrm>
            <a:off x="4901184" y="1766095"/>
            <a:ext cx="6922008" cy="342639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Payload </a:t>
            </a:r>
          </a:p>
          <a:p>
            <a:pPr>
              <a:spcAft>
                <a:spcPts val="600"/>
              </a:spcAft>
            </a:pPr>
            <a:r>
              <a:rPr lang="en-US" sz="2800" kern="1200" dirty="0">
                <a:solidFill>
                  <a:schemeClr val="tx1"/>
                </a:solidFill>
                <a:latin typeface="+mj-lt"/>
                <a:ea typeface="+mj-ea"/>
                <a:cs typeface="+mj-cs"/>
              </a:rPr>
              <a:t>vs. </a:t>
            </a:r>
          </a:p>
          <a:p>
            <a:pPr>
              <a:spcAft>
                <a:spcPts val="600"/>
              </a:spcAft>
            </a:pPr>
            <a:r>
              <a:rPr lang="en-US" sz="2800" kern="1200" dirty="0">
                <a:solidFill>
                  <a:schemeClr val="tx1"/>
                </a:solidFill>
                <a:latin typeface="+mj-lt"/>
                <a:ea typeface="+mj-ea"/>
                <a:cs typeface="+mj-cs"/>
              </a:rPr>
              <a:t>Launch Site</a:t>
            </a: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chart displays payload mass for each launch site. Higher payloads tend to correlate with increased success, and sites like KSC LC 39A show strong performance even with lighter payloads.</a:t>
            </a:r>
          </a:p>
        </p:txBody>
      </p:sp>
      <p:pic>
        <p:nvPicPr>
          <p:cNvPr id="6" name="Picture 5">
            <a:extLst>
              <a:ext uri="{FF2B5EF4-FFF2-40B4-BE49-F238E27FC236}">
                <a16:creationId xmlns:a16="http://schemas.microsoft.com/office/drawing/2014/main" id="{7A80969A-C834-9645-B47B-DC7F4BB03E17}"/>
              </a:ext>
            </a:extLst>
          </p:cNvPr>
          <p:cNvPicPr>
            <a:picLocks noChangeAspect="1"/>
          </p:cNvPicPr>
          <p:nvPr/>
        </p:nvPicPr>
        <p:blipFill>
          <a:blip r:embed="rId2"/>
          <a:stretch>
            <a:fillRect/>
          </a:stretch>
        </p:blipFill>
        <p:spPr>
          <a:xfrm>
            <a:off x="4901184" y="1757443"/>
            <a:ext cx="6922008" cy="34436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Success Rate </a:t>
            </a:r>
          </a:p>
          <a:p>
            <a:pPr>
              <a:spcAft>
                <a:spcPts val="600"/>
              </a:spcAft>
            </a:pPr>
            <a:r>
              <a:rPr lang="en-US" sz="2800" kern="1200" dirty="0">
                <a:solidFill>
                  <a:schemeClr val="tx1"/>
                </a:solidFill>
                <a:latin typeface="+mj-lt"/>
                <a:ea typeface="+mj-ea"/>
                <a:cs typeface="+mj-cs"/>
              </a:rPr>
              <a:t>vs. </a:t>
            </a:r>
          </a:p>
          <a:p>
            <a:pPr>
              <a:spcAft>
                <a:spcPts val="600"/>
              </a:spcAft>
            </a:pPr>
            <a:r>
              <a:rPr lang="en-US" sz="2800" kern="1200" dirty="0">
                <a:solidFill>
                  <a:schemeClr val="tx1"/>
                </a:solidFill>
                <a:latin typeface="+mj-lt"/>
                <a:ea typeface="+mj-ea"/>
                <a:cs typeface="+mj-cs"/>
              </a:rPr>
              <a:t>Orbit Type</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CA" sz="1700" dirty="0">
                <a:solidFill>
                  <a:prstClr val="black"/>
                </a:solidFill>
                <a:latin typeface="Calibri" panose="020F0502020204030204"/>
              </a:rPr>
              <a:t>Here, average success rates are compared across orbit types. Orbits such as ES-L1, GEO, HEO, and SSO reach 100% success, while SO shows very low performance. Other orbits fall between 50% and 85%.</a:t>
            </a:r>
          </a:p>
        </p:txBody>
      </p:sp>
      <p:pic>
        <p:nvPicPr>
          <p:cNvPr id="6" name="Picture 5" descr="A graph of blue bars&#10;&#10;AI-generated content may be incorrect.">
            <a:extLst>
              <a:ext uri="{FF2B5EF4-FFF2-40B4-BE49-F238E27FC236}">
                <a16:creationId xmlns:a16="http://schemas.microsoft.com/office/drawing/2014/main" id="{A1D62F9D-7E5C-46AD-8E19-3AF2826654AE}"/>
              </a:ext>
            </a:extLst>
          </p:cNvPr>
          <p:cNvPicPr>
            <a:picLocks noChangeAspect="1"/>
          </p:cNvPicPr>
          <p:nvPr/>
        </p:nvPicPr>
        <p:blipFill>
          <a:blip r:embed="rId2"/>
          <a:stretch>
            <a:fillRect/>
          </a:stretch>
        </p:blipFill>
        <p:spPr>
          <a:xfrm>
            <a:off x="4901184" y="1506520"/>
            <a:ext cx="6922008" cy="394554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Flight Number </a:t>
            </a:r>
          </a:p>
          <a:p>
            <a:pPr>
              <a:spcAft>
                <a:spcPts val="600"/>
              </a:spcAft>
            </a:pPr>
            <a:r>
              <a:rPr lang="en-US" sz="2800" kern="1200" dirty="0">
                <a:solidFill>
                  <a:schemeClr val="tx1"/>
                </a:solidFill>
                <a:latin typeface="+mj-lt"/>
                <a:ea typeface="+mj-ea"/>
                <a:cs typeface="+mj-cs"/>
              </a:rPr>
              <a:t>vs.</a:t>
            </a:r>
          </a:p>
          <a:p>
            <a:pPr>
              <a:spcAft>
                <a:spcPts val="600"/>
              </a:spcAft>
            </a:pPr>
            <a:r>
              <a:rPr lang="en-US" sz="2800" kern="1200" dirty="0">
                <a:solidFill>
                  <a:schemeClr val="tx1"/>
                </a:solidFill>
                <a:latin typeface="+mj-lt"/>
                <a:ea typeface="+mj-ea"/>
                <a:cs typeface="+mj-cs"/>
              </a:rPr>
              <a:t>Orbit Type</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scatter plot examines flight numbers in relation to orbit types. In LEO, success appears to improve with more flights, but no clear trend is observed for orbits like GTO.</a:t>
            </a:r>
          </a:p>
        </p:txBody>
      </p:sp>
      <p:pic>
        <p:nvPicPr>
          <p:cNvPr id="6" name="Picture 5">
            <a:extLst>
              <a:ext uri="{FF2B5EF4-FFF2-40B4-BE49-F238E27FC236}">
                <a16:creationId xmlns:a16="http://schemas.microsoft.com/office/drawing/2014/main" id="{9B52C87F-E3A4-6CC1-AF95-AE11C4F55415}"/>
              </a:ext>
            </a:extLst>
          </p:cNvPr>
          <p:cNvPicPr>
            <a:picLocks noChangeAspect="1"/>
          </p:cNvPicPr>
          <p:nvPr/>
        </p:nvPicPr>
        <p:blipFill>
          <a:blip r:embed="rId3"/>
          <a:stretch>
            <a:fillRect/>
          </a:stretch>
        </p:blipFill>
        <p:spPr>
          <a:xfrm>
            <a:off x="4901184" y="1748790"/>
            <a:ext cx="6922008" cy="346100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Payload </a:t>
            </a:r>
          </a:p>
          <a:p>
            <a:pPr>
              <a:spcAft>
                <a:spcPts val="600"/>
              </a:spcAft>
            </a:pPr>
            <a:r>
              <a:rPr lang="en-US" sz="2800" kern="1200" dirty="0">
                <a:solidFill>
                  <a:schemeClr val="tx1"/>
                </a:solidFill>
                <a:latin typeface="+mj-lt"/>
                <a:ea typeface="+mj-ea"/>
                <a:cs typeface="+mj-cs"/>
              </a:rPr>
              <a:t>vs.</a:t>
            </a:r>
          </a:p>
          <a:p>
            <a:pPr>
              <a:spcAft>
                <a:spcPts val="600"/>
              </a:spcAft>
            </a:pPr>
            <a:r>
              <a:rPr lang="en-US" sz="2800" kern="1200" dirty="0">
                <a:solidFill>
                  <a:schemeClr val="tx1"/>
                </a:solidFill>
                <a:latin typeface="+mj-lt"/>
                <a:ea typeface="+mj-ea"/>
                <a:cs typeface="+mj-cs"/>
              </a:rPr>
              <a:t>Orbit Type</a:t>
            </a:r>
          </a:p>
        </p:txBody>
      </p:sp>
      <p:sp>
        <p:nvSpPr>
          <p:cNvPr id="26" name="Rectangle 2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visualization relates payload mass to orbit type. It indicates that heavy payloads negatively impact GTO success, while they favor better outcomes in Polar and LEO (ISS) orbits.</a:t>
            </a:r>
          </a:p>
        </p:txBody>
      </p:sp>
      <p:pic>
        <p:nvPicPr>
          <p:cNvPr id="6" name="Picture 5">
            <a:extLst>
              <a:ext uri="{FF2B5EF4-FFF2-40B4-BE49-F238E27FC236}">
                <a16:creationId xmlns:a16="http://schemas.microsoft.com/office/drawing/2014/main" id="{50EE242A-A208-218B-F682-2EDD7FE5CB3D}"/>
              </a:ext>
            </a:extLst>
          </p:cNvPr>
          <p:cNvPicPr>
            <a:picLocks noChangeAspect="1"/>
          </p:cNvPicPr>
          <p:nvPr/>
        </p:nvPicPr>
        <p:blipFill>
          <a:blip r:embed="rId2"/>
          <a:stretch>
            <a:fillRect/>
          </a:stretch>
        </p:blipFill>
        <p:spPr>
          <a:xfrm>
            <a:off x="4901184" y="1757443"/>
            <a:ext cx="6922008" cy="34436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411479" y="825293"/>
            <a:ext cx="5303520" cy="52162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Launch Success Yearly Trend</a:t>
            </a:r>
          </a:p>
        </p:txBody>
      </p:sp>
      <p:sp>
        <p:nvSpPr>
          <p:cNvPr id="36" name="Rectangle 3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800" dirty="0"/>
              <a:t>This line chart tracks the annual average success rate, showing a steady increase from 2013 up to 2020.</a:t>
            </a:r>
          </a:p>
        </p:txBody>
      </p:sp>
      <p:pic>
        <p:nvPicPr>
          <p:cNvPr id="6" name="Picture 5">
            <a:extLst>
              <a:ext uri="{FF2B5EF4-FFF2-40B4-BE49-F238E27FC236}">
                <a16:creationId xmlns:a16="http://schemas.microsoft.com/office/drawing/2014/main" id="{923A0F98-8901-96E9-3709-64A453EB3B7E}"/>
              </a:ext>
            </a:extLst>
          </p:cNvPr>
          <p:cNvPicPr>
            <a:picLocks noChangeAspect="1"/>
          </p:cNvPicPr>
          <p:nvPr/>
        </p:nvPicPr>
        <p:blipFill>
          <a:blip r:embed="rId2"/>
          <a:stretch>
            <a:fillRect/>
          </a:stretch>
        </p:blipFill>
        <p:spPr>
          <a:xfrm>
            <a:off x="5340096" y="2006789"/>
            <a:ext cx="6440424" cy="417017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dirty="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57663"/>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This query extracts distinct launch site names from the dataset, providing a complete list of all locations where launches occurred.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F2BB301B-EF59-1BEB-8033-EABC8146DBE8}"/>
              </a:ext>
            </a:extLst>
          </p:cNvPr>
          <p:cNvPicPr>
            <a:picLocks noChangeAspect="1"/>
          </p:cNvPicPr>
          <p:nvPr/>
        </p:nvPicPr>
        <p:blipFill>
          <a:blip r:embed="rId4"/>
          <a:stretch>
            <a:fillRect/>
          </a:stretch>
        </p:blipFill>
        <p:spPr>
          <a:xfrm>
            <a:off x="770011" y="2269676"/>
            <a:ext cx="7745340" cy="445355"/>
          </a:xfrm>
          <a:prstGeom prst="rect">
            <a:avLst/>
          </a:prstGeom>
        </p:spPr>
      </p:pic>
      <p:sp>
        <p:nvSpPr>
          <p:cNvPr id="9" name="Content Placeholder 4">
            <a:extLst>
              <a:ext uri="{FF2B5EF4-FFF2-40B4-BE49-F238E27FC236}">
                <a16:creationId xmlns:a16="http://schemas.microsoft.com/office/drawing/2014/main" id="{749018C7-820C-771F-8498-F43ADB8542D8}"/>
              </a:ext>
            </a:extLst>
          </p:cNvPr>
          <p:cNvSpPr txBox="1">
            <a:spLocks/>
          </p:cNvSpPr>
          <p:nvPr/>
        </p:nvSpPr>
        <p:spPr>
          <a:xfrm>
            <a:off x="8714773" y="1825625"/>
            <a:ext cx="27432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pic>
        <p:nvPicPr>
          <p:cNvPr id="7" name="Picture 6">
            <a:extLst>
              <a:ext uri="{FF2B5EF4-FFF2-40B4-BE49-F238E27FC236}">
                <a16:creationId xmlns:a16="http://schemas.microsoft.com/office/drawing/2014/main" id="{BE440F18-EEDD-9C8C-15C4-D5209323B471}"/>
              </a:ext>
            </a:extLst>
          </p:cNvPr>
          <p:cNvPicPr>
            <a:picLocks noChangeAspect="1"/>
          </p:cNvPicPr>
          <p:nvPr/>
        </p:nvPicPr>
        <p:blipFill>
          <a:blip r:embed="rId5"/>
          <a:stretch>
            <a:fillRect/>
          </a:stretch>
        </p:blipFill>
        <p:spPr>
          <a:xfrm>
            <a:off x="9154163" y="2269676"/>
            <a:ext cx="1864418" cy="2368316"/>
          </a:xfrm>
          <a:prstGeom prst="rect">
            <a:avLst/>
          </a:prstGeom>
        </p:spPr>
      </p:pic>
      <p:sp>
        <p:nvSpPr>
          <p:cNvPr id="10" name="Content Placeholder 4">
            <a:extLst>
              <a:ext uri="{FF2B5EF4-FFF2-40B4-BE49-F238E27FC236}">
                <a16:creationId xmlns:a16="http://schemas.microsoft.com/office/drawing/2014/main" id="{06419C1F-E0B9-234F-E691-75B8E95982BF}"/>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1C55D03-42BF-1C67-85FA-3CE1F5F6E9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49390F-2DF1-75BB-A8AE-D67DC9EBD5DC}"/>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4DDE198E-B95D-1944-EC97-EEA3D1D99FD3}"/>
              </a:ext>
            </a:extLst>
          </p:cNvPr>
          <p:cNvSpPr>
            <a:spLocks noGrp="1"/>
          </p:cNvSpPr>
          <p:nvPr>
            <p:ph idx="4294967295"/>
          </p:nvPr>
        </p:nvSpPr>
        <p:spPr>
          <a:xfrm>
            <a:off x="881590" y="4679347"/>
            <a:ext cx="10515600" cy="1625716"/>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Displays 5 records where launch site names start with 'CCA'. This helps verify data consistency for sites like CCAFS SLC-40.</a:t>
            </a:r>
          </a:p>
        </p:txBody>
      </p:sp>
      <p:sp>
        <p:nvSpPr>
          <p:cNvPr id="10" name="Content Placeholder 4">
            <a:extLst>
              <a:ext uri="{FF2B5EF4-FFF2-40B4-BE49-F238E27FC236}">
                <a16:creationId xmlns:a16="http://schemas.microsoft.com/office/drawing/2014/main" id="{E0D2610C-9A1E-E2CE-AB1F-720BCEAD0408}"/>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r>
              <a:rPr lang="en-US" sz="2400" dirty="0"/>
              <a:t>Results</a:t>
            </a:r>
          </a:p>
        </p:txBody>
      </p:sp>
      <p:sp>
        <p:nvSpPr>
          <p:cNvPr id="2" name="Title 1">
            <a:extLst>
              <a:ext uri="{FF2B5EF4-FFF2-40B4-BE49-F238E27FC236}">
                <a16:creationId xmlns:a16="http://schemas.microsoft.com/office/drawing/2014/main" id="{23558DAE-8FF5-BBBF-DCAF-18ED6CC39E7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068AD97-F51B-351A-45A6-535671D27099}"/>
              </a:ext>
            </a:extLst>
          </p:cNvPr>
          <p:cNvPicPr>
            <a:picLocks noChangeAspect="1"/>
          </p:cNvPicPr>
          <p:nvPr/>
        </p:nvPicPr>
        <p:blipFill>
          <a:blip r:embed="rId4"/>
          <a:stretch>
            <a:fillRect/>
          </a:stretch>
        </p:blipFill>
        <p:spPr>
          <a:xfrm>
            <a:off x="881590" y="2205037"/>
            <a:ext cx="7721600" cy="495300"/>
          </a:xfrm>
          <a:prstGeom prst="rect">
            <a:avLst/>
          </a:prstGeom>
        </p:spPr>
      </p:pic>
      <p:pic>
        <p:nvPicPr>
          <p:cNvPr id="12" name="Picture 11">
            <a:extLst>
              <a:ext uri="{FF2B5EF4-FFF2-40B4-BE49-F238E27FC236}">
                <a16:creationId xmlns:a16="http://schemas.microsoft.com/office/drawing/2014/main" id="{B639EE22-8DA0-EC72-D9CA-65F38F4D4B63}"/>
              </a:ext>
            </a:extLst>
          </p:cNvPr>
          <p:cNvPicPr>
            <a:picLocks noChangeAspect="1"/>
          </p:cNvPicPr>
          <p:nvPr/>
        </p:nvPicPr>
        <p:blipFill>
          <a:blip r:embed="rId5"/>
          <a:stretch>
            <a:fillRect/>
          </a:stretch>
        </p:blipFill>
        <p:spPr>
          <a:xfrm>
            <a:off x="881590" y="3290713"/>
            <a:ext cx="8836530" cy="1063742"/>
          </a:xfrm>
          <a:prstGeom prst="rect">
            <a:avLst/>
          </a:prstGeom>
        </p:spPr>
      </p:pic>
    </p:spTree>
    <p:extLst>
      <p:ext uri="{BB962C8B-B14F-4D97-AF65-F5344CB8AC3E}">
        <p14:creationId xmlns:p14="http://schemas.microsoft.com/office/powerpoint/2010/main" val="1538773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A09AC92-C076-4046-C9FD-1B51F95271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EE87AA-0C50-F1F9-52E2-62EFEEE8F50C}"/>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D30FCE32-A686-CB5A-4896-586BEE19F5B7}"/>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Calculates the sum of payload masses for boosters operated by NASA (CRS), offering an aggregate measure of payload capacity for these missions.</a:t>
            </a:r>
          </a:p>
        </p:txBody>
      </p:sp>
      <p:sp>
        <p:nvSpPr>
          <p:cNvPr id="9" name="Content Placeholder 4">
            <a:extLst>
              <a:ext uri="{FF2B5EF4-FFF2-40B4-BE49-F238E27FC236}">
                <a16:creationId xmlns:a16="http://schemas.microsoft.com/office/drawing/2014/main" id="{61FFE751-8C54-AEE2-1872-5C97073CCAEA}"/>
              </a:ext>
            </a:extLst>
          </p:cNvPr>
          <p:cNvSpPr txBox="1">
            <a:spLocks/>
          </p:cNvSpPr>
          <p:nvPr/>
        </p:nvSpPr>
        <p:spPr>
          <a:xfrm>
            <a:off x="8714773" y="1825625"/>
            <a:ext cx="27432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C23B0484-2F96-6683-D6EA-6EA32C70C7D8}"/>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F998DE33-A1B2-7F64-1A35-FD903D92174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A2BB0A8-D26F-2580-551A-12373146EE09}"/>
              </a:ext>
            </a:extLst>
          </p:cNvPr>
          <p:cNvPicPr>
            <a:picLocks noChangeAspect="1"/>
          </p:cNvPicPr>
          <p:nvPr/>
        </p:nvPicPr>
        <p:blipFill>
          <a:blip r:embed="rId4"/>
          <a:stretch>
            <a:fillRect/>
          </a:stretch>
        </p:blipFill>
        <p:spPr>
          <a:xfrm>
            <a:off x="856190" y="2218423"/>
            <a:ext cx="7772400" cy="384613"/>
          </a:xfrm>
          <a:prstGeom prst="rect">
            <a:avLst/>
          </a:prstGeom>
        </p:spPr>
      </p:pic>
      <p:pic>
        <p:nvPicPr>
          <p:cNvPr id="11" name="Picture 10">
            <a:extLst>
              <a:ext uri="{FF2B5EF4-FFF2-40B4-BE49-F238E27FC236}">
                <a16:creationId xmlns:a16="http://schemas.microsoft.com/office/drawing/2014/main" id="{711EDB66-4C01-B709-E972-97FB33AD3799}"/>
              </a:ext>
            </a:extLst>
          </p:cNvPr>
          <p:cNvPicPr>
            <a:picLocks noChangeAspect="1"/>
          </p:cNvPicPr>
          <p:nvPr/>
        </p:nvPicPr>
        <p:blipFill>
          <a:blip r:embed="rId5"/>
          <a:stretch>
            <a:fillRect/>
          </a:stretch>
        </p:blipFill>
        <p:spPr>
          <a:xfrm>
            <a:off x="8912360" y="3389024"/>
            <a:ext cx="2545612" cy="1073150"/>
          </a:xfrm>
          <a:prstGeom prst="rect">
            <a:avLst/>
          </a:prstGeom>
        </p:spPr>
      </p:pic>
    </p:spTree>
    <p:extLst>
      <p:ext uri="{BB962C8B-B14F-4D97-AF65-F5344CB8AC3E}">
        <p14:creationId xmlns:p14="http://schemas.microsoft.com/office/powerpoint/2010/main" val="1074582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A5E51CD-EE7A-CEA0-A13C-7EBAEA70AA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91ABD3-4A6F-FC42-364C-0D015DCB1EA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62CCF2DB-A4E8-6F7E-787A-883386FD52C3}"/>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Computes the average payload mass for launches using booster version F9 v1.1, providing insight into typical payload sizes for this version.</a:t>
            </a:r>
          </a:p>
        </p:txBody>
      </p:sp>
      <p:sp>
        <p:nvSpPr>
          <p:cNvPr id="9" name="Content Placeholder 4">
            <a:extLst>
              <a:ext uri="{FF2B5EF4-FFF2-40B4-BE49-F238E27FC236}">
                <a16:creationId xmlns:a16="http://schemas.microsoft.com/office/drawing/2014/main" id="{6B7FAF35-84C7-AEF9-C409-1E58E4D85F70}"/>
              </a:ext>
            </a:extLst>
          </p:cNvPr>
          <p:cNvSpPr txBox="1">
            <a:spLocks/>
          </p:cNvSpPr>
          <p:nvPr/>
        </p:nvSpPr>
        <p:spPr>
          <a:xfrm>
            <a:off x="8714773" y="1825625"/>
            <a:ext cx="27432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A6D2509F-7E9C-2680-A5F6-5F2B1E24D5BC}"/>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646B45C2-A0A9-BD86-4613-B18756D9F67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79213B1D-987A-F2DF-6C89-C5445755EDE9}"/>
              </a:ext>
            </a:extLst>
          </p:cNvPr>
          <p:cNvPicPr>
            <a:picLocks noChangeAspect="1"/>
          </p:cNvPicPr>
          <p:nvPr/>
        </p:nvPicPr>
        <p:blipFill>
          <a:blip r:embed="rId4"/>
          <a:stretch>
            <a:fillRect/>
          </a:stretch>
        </p:blipFill>
        <p:spPr>
          <a:xfrm>
            <a:off x="856190" y="2230621"/>
            <a:ext cx="7772400" cy="350036"/>
          </a:xfrm>
          <a:prstGeom prst="rect">
            <a:avLst/>
          </a:prstGeom>
        </p:spPr>
      </p:pic>
      <p:pic>
        <p:nvPicPr>
          <p:cNvPr id="8" name="Picture 7">
            <a:extLst>
              <a:ext uri="{FF2B5EF4-FFF2-40B4-BE49-F238E27FC236}">
                <a16:creationId xmlns:a16="http://schemas.microsoft.com/office/drawing/2014/main" id="{9ECCF828-22CB-7BC1-7DE1-4F4A4728C76E}"/>
              </a:ext>
            </a:extLst>
          </p:cNvPr>
          <p:cNvPicPr>
            <a:picLocks noChangeAspect="1"/>
          </p:cNvPicPr>
          <p:nvPr/>
        </p:nvPicPr>
        <p:blipFill>
          <a:blip r:embed="rId5"/>
          <a:stretch>
            <a:fillRect/>
          </a:stretch>
        </p:blipFill>
        <p:spPr>
          <a:xfrm>
            <a:off x="8788698" y="3322638"/>
            <a:ext cx="2595348" cy="835025"/>
          </a:xfrm>
          <a:prstGeom prst="rect">
            <a:avLst/>
          </a:prstGeom>
        </p:spPr>
      </p:pic>
    </p:spTree>
    <p:extLst>
      <p:ext uri="{BB962C8B-B14F-4D97-AF65-F5344CB8AC3E}">
        <p14:creationId xmlns:p14="http://schemas.microsoft.com/office/powerpoint/2010/main" val="399507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03AABF-C7C6-09F7-3A09-4B689E76472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F7EFAA-10C3-2452-B9E0-D85B1C44FED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6B8B353C-6509-9313-E860-DB71AF316FD5}"/>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Uses the MIN function to identify the earliest date of a successful ground pad landing, marking a key operational milestone.</a:t>
            </a:r>
          </a:p>
        </p:txBody>
      </p:sp>
      <p:sp>
        <p:nvSpPr>
          <p:cNvPr id="9" name="Content Placeholder 4">
            <a:extLst>
              <a:ext uri="{FF2B5EF4-FFF2-40B4-BE49-F238E27FC236}">
                <a16:creationId xmlns:a16="http://schemas.microsoft.com/office/drawing/2014/main" id="{3E1142A8-95AB-729F-D828-3252506A975E}"/>
              </a:ext>
            </a:extLst>
          </p:cNvPr>
          <p:cNvSpPr txBox="1">
            <a:spLocks/>
          </p:cNvSpPr>
          <p:nvPr/>
        </p:nvSpPr>
        <p:spPr>
          <a:xfrm>
            <a:off x="8043863" y="1825625"/>
            <a:ext cx="341411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FD8493FB-F1ED-97A2-FE9C-6D89B29F2CCA}"/>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C19789B0-813A-D0A3-F618-4598638E9B3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7623F37-C61C-77F4-E95B-DC8FC9EB60F8}"/>
              </a:ext>
            </a:extLst>
          </p:cNvPr>
          <p:cNvPicPr>
            <a:picLocks noChangeAspect="1"/>
          </p:cNvPicPr>
          <p:nvPr/>
        </p:nvPicPr>
        <p:blipFill>
          <a:blip r:embed="rId4"/>
          <a:stretch>
            <a:fillRect/>
          </a:stretch>
        </p:blipFill>
        <p:spPr>
          <a:xfrm>
            <a:off x="770007" y="2272139"/>
            <a:ext cx="7772400" cy="624289"/>
          </a:xfrm>
          <a:prstGeom prst="rect">
            <a:avLst/>
          </a:prstGeom>
        </p:spPr>
      </p:pic>
      <p:pic>
        <p:nvPicPr>
          <p:cNvPr id="11" name="Picture 10">
            <a:extLst>
              <a:ext uri="{FF2B5EF4-FFF2-40B4-BE49-F238E27FC236}">
                <a16:creationId xmlns:a16="http://schemas.microsoft.com/office/drawing/2014/main" id="{E53B90E9-BC10-F638-978B-20E7B7C82C6B}"/>
              </a:ext>
            </a:extLst>
          </p:cNvPr>
          <p:cNvPicPr>
            <a:picLocks noChangeAspect="1"/>
          </p:cNvPicPr>
          <p:nvPr/>
        </p:nvPicPr>
        <p:blipFill>
          <a:blip r:embed="rId5"/>
          <a:stretch>
            <a:fillRect/>
          </a:stretch>
        </p:blipFill>
        <p:spPr>
          <a:xfrm>
            <a:off x="7789881" y="3754028"/>
            <a:ext cx="3668091" cy="729674"/>
          </a:xfrm>
          <a:prstGeom prst="rect">
            <a:avLst/>
          </a:prstGeom>
        </p:spPr>
      </p:pic>
    </p:spTree>
    <p:extLst>
      <p:ext uri="{BB962C8B-B14F-4D97-AF65-F5344CB8AC3E}">
        <p14:creationId xmlns:p14="http://schemas.microsoft.com/office/powerpoint/2010/main" val="221622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645063"/>
            <a:ext cx="4017889"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D96C6A6A-E2AD-818D-0C91-69AE2B60EE8D}"/>
              </a:ext>
            </a:extLst>
          </p:cNvPr>
          <p:cNvSpPr txBox="1">
            <a:spLocks/>
          </p:cNvSpPr>
          <p:nvPr/>
        </p:nvSpPr>
        <p:spPr>
          <a:xfrm>
            <a:off x="958902" y="2146383"/>
            <a:ext cx="6697492" cy="20161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Data collection</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Predictive analysis (Classification)</a:t>
            </a:r>
          </a:p>
        </p:txBody>
      </p:sp>
      <p:sp>
        <p:nvSpPr>
          <p:cNvPr id="6" name="Content Placeholder 2">
            <a:extLst>
              <a:ext uri="{FF2B5EF4-FFF2-40B4-BE49-F238E27FC236}">
                <a16:creationId xmlns:a16="http://schemas.microsoft.com/office/drawing/2014/main" id="{3EEDA64B-D74E-FE60-AF7C-E1634E0C74CD}"/>
              </a:ext>
            </a:extLst>
          </p:cNvPr>
          <p:cNvSpPr txBox="1">
            <a:spLocks/>
          </p:cNvSpPr>
          <p:nvPr/>
        </p:nvSpPr>
        <p:spPr>
          <a:xfrm>
            <a:off x="6095999" y="4162566"/>
            <a:ext cx="4017889" cy="25175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B1B4F369-FC0A-A7F8-4A80-73EBDB8C5B1D}"/>
              </a:ext>
            </a:extLst>
          </p:cNvPr>
          <p:cNvSpPr txBox="1">
            <a:spLocks/>
          </p:cNvSpPr>
          <p:nvPr/>
        </p:nvSpPr>
        <p:spPr>
          <a:xfrm>
            <a:off x="958901" y="4188959"/>
            <a:ext cx="4017889"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8" name="Content Placeholder 2">
            <a:extLst>
              <a:ext uri="{FF2B5EF4-FFF2-40B4-BE49-F238E27FC236}">
                <a16:creationId xmlns:a16="http://schemas.microsoft.com/office/drawing/2014/main" id="{EF2D3C96-DA3F-11B7-5938-B3082036AE26}"/>
              </a:ext>
            </a:extLst>
          </p:cNvPr>
          <p:cNvSpPr txBox="1">
            <a:spLocks/>
          </p:cNvSpPr>
          <p:nvPr/>
        </p:nvSpPr>
        <p:spPr>
          <a:xfrm>
            <a:off x="958901" y="4663887"/>
            <a:ext cx="6697492" cy="10272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3439BA5-0A1C-937B-D99C-07EB8EFF69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CD4267-EBF7-CEAF-D3E1-D3C4C859243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C09FDE62-8776-0BB5-BB95-F34D22A877C1}"/>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Lists booster versions that achieved successful drone ship landings with payload masses between 4000 and 6000, highlighting specific performance cases.</a:t>
            </a:r>
          </a:p>
        </p:txBody>
      </p:sp>
      <p:sp>
        <p:nvSpPr>
          <p:cNvPr id="9" name="Content Placeholder 4">
            <a:extLst>
              <a:ext uri="{FF2B5EF4-FFF2-40B4-BE49-F238E27FC236}">
                <a16:creationId xmlns:a16="http://schemas.microsoft.com/office/drawing/2014/main" id="{3327A40B-AB0D-B63B-A1A7-B844B6B701CD}"/>
              </a:ext>
            </a:extLst>
          </p:cNvPr>
          <p:cNvSpPr txBox="1">
            <a:spLocks/>
          </p:cNvSpPr>
          <p:nvPr/>
        </p:nvSpPr>
        <p:spPr>
          <a:xfrm>
            <a:off x="9158287" y="1825625"/>
            <a:ext cx="22996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EED88D02-2489-C79C-035D-36052632D655}"/>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E33EEB91-77D4-3C36-0059-20DF1D09612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34DC092A-9F7E-3D38-7B39-68EDDE4B9933}"/>
              </a:ext>
            </a:extLst>
          </p:cNvPr>
          <p:cNvPicPr>
            <a:picLocks noChangeAspect="1"/>
          </p:cNvPicPr>
          <p:nvPr/>
        </p:nvPicPr>
        <p:blipFill>
          <a:blip r:embed="rId4"/>
          <a:stretch>
            <a:fillRect/>
          </a:stretch>
        </p:blipFill>
        <p:spPr>
          <a:xfrm>
            <a:off x="770009" y="2236107"/>
            <a:ext cx="7772400" cy="862269"/>
          </a:xfrm>
          <a:prstGeom prst="rect">
            <a:avLst/>
          </a:prstGeom>
        </p:spPr>
      </p:pic>
      <p:pic>
        <p:nvPicPr>
          <p:cNvPr id="8" name="Picture 7">
            <a:extLst>
              <a:ext uri="{FF2B5EF4-FFF2-40B4-BE49-F238E27FC236}">
                <a16:creationId xmlns:a16="http://schemas.microsoft.com/office/drawing/2014/main" id="{4F5CE0D5-17CD-4C8E-C052-AB5CC28C496B}"/>
              </a:ext>
            </a:extLst>
          </p:cNvPr>
          <p:cNvPicPr>
            <a:picLocks noChangeAspect="1"/>
          </p:cNvPicPr>
          <p:nvPr/>
        </p:nvPicPr>
        <p:blipFill>
          <a:blip r:embed="rId5"/>
          <a:stretch>
            <a:fillRect/>
          </a:stretch>
        </p:blipFill>
        <p:spPr>
          <a:xfrm>
            <a:off x="9432622" y="3271946"/>
            <a:ext cx="1751013" cy="2015701"/>
          </a:xfrm>
          <a:prstGeom prst="rect">
            <a:avLst/>
          </a:prstGeom>
        </p:spPr>
      </p:pic>
    </p:spTree>
    <p:extLst>
      <p:ext uri="{BB962C8B-B14F-4D97-AF65-F5344CB8AC3E}">
        <p14:creationId xmlns:p14="http://schemas.microsoft.com/office/powerpoint/2010/main" val="3453024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AB4381D-565A-3CF8-FDE2-55487861AE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C405A-5BA0-B138-50D1-471335A23621}"/>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4EE26CD3-F679-F922-7E32-D02445FADA26}"/>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Groups and counts mission outcomes to show the overall numbers of successes versus failures across all missions.</a:t>
            </a:r>
          </a:p>
        </p:txBody>
      </p:sp>
      <p:sp>
        <p:nvSpPr>
          <p:cNvPr id="9" name="Content Placeholder 4">
            <a:extLst>
              <a:ext uri="{FF2B5EF4-FFF2-40B4-BE49-F238E27FC236}">
                <a16:creationId xmlns:a16="http://schemas.microsoft.com/office/drawing/2014/main" id="{5E7C814E-2C7F-B9E1-25C8-D435723FE55C}"/>
              </a:ext>
            </a:extLst>
          </p:cNvPr>
          <p:cNvSpPr txBox="1">
            <a:spLocks/>
          </p:cNvSpPr>
          <p:nvPr/>
        </p:nvSpPr>
        <p:spPr>
          <a:xfrm>
            <a:off x="9158287" y="1825625"/>
            <a:ext cx="22996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25A354C4-EB25-0F59-FD63-B0C0D02ADB4C}"/>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4BC87018-C755-8183-5E19-6A34392F29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D9CBA49-368A-EF1E-C36A-E576E8AD0FD3}"/>
              </a:ext>
            </a:extLst>
          </p:cNvPr>
          <p:cNvPicPr>
            <a:picLocks noChangeAspect="1"/>
          </p:cNvPicPr>
          <p:nvPr/>
        </p:nvPicPr>
        <p:blipFill>
          <a:blip r:embed="rId4"/>
          <a:stretch>
            <a:fillRect/>
          </a:stretch>
        </p:blipFill>
        <p:spPr>
          <a:xfrm>
            <a:off x="856190" y="2363857"/>
            <a:ext cx="7772400" cy="361279"/>
          </a:xfrm>
          <a:prstGeom prst="rect">
            <a:avLst/>
          </a:prstGeom>
        </p:spPr>
      </p:pic>
      <p:pic>
        <p:nvPicPr>
          <p:cNvPr id="11" name="Picture 10">
            <a:extLst>
              <a:ext uri="{FF2B5EF4-FFF2-40B4-BE49-F238E27FC236}">
                <a16:creationId xmlns:a16="http://schemas.microsoft.com/office/drawing/2014/main" id="{E66D76BC-D157-149F-F630-DEF37EB72D88}"/>
              </a:ext>
            </a:extLst>
          </p:cNvPr>
          <p:cNvPicPr>
            <a:picLocks noChangeAspect="1"/>
          </p:cNvPicPr>
          <p:nvPr/>
        </p:nvPicPr>
        <p:blipFill>
          <a:blip r:embed="rId5"/>
          <a:stretch>
            <a:fillRect/>
          </a:stretch>
        </p:blipFill>
        <p:spPr>
          <a:xfrm>
            <a:off x="8698695" y="3255053"/>
            <a:ext cx="3095033" cy="1640536"/>
          </a:xfrm>
          <a:prstGeom prst="rect">
            <a:avLst/>
          </a:prstGeom>
        </p:spPr>
      </p:pic>
    </p:spTree>
    <p:extLst>
      <p:ext uri="{BB962C8B-B14F-4D97-AF65-F5344CB8AC3E}">
        <p14:creationId xmlns:p14="http://schemas.microsoft.com/office/powerpoint/2010/main" val="332117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5687A99-BA51-7656-471F-42408B541C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048B75-9D6B-D0DD-8C76-D27FCBE6D984}"/>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75D9B15E-6B5C-0F67-A520-525D0C6BA751}"/>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Identifies the booster versions that carried the maximum payload mass using a subquery, pinpointing record-holders in payload capacity.</a:t>
            </a:r>
          </a:p>
        </p:txBody>
      </p:sp>
      <p:sp>
        <p:nvSpPr>
          <p:cNvPr id="9" name="Content Placeholder 4">
            <a:extLst>
              <a:ext uri="{FF2B5EF4-FFF2-40B4-BE49-F238E27FC236}">
                <a16:creationId xmlns:a16="http://schemas.microsoft.com/office/drawing/2014/main" id="{655289A7-6DD0-B865-281F-C5752FB062AD}"/>
              </a:ext>
            </a:extLst>
          </p:cNvPr>
          <p:cNvSpPr txBox="1">
            <a:spLocks/>
          </p:cNvSpPr>
          <p:nvPr/>
        </p:nvSpPr>
        <p:spPr>
          <a:xfrm>
            <a:off x="9158287" y="1825625"/>
            <a:ext cx="22996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C2B08985-7FCD-BD3C-EB6F-7E81827B1633}"/>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E9E1F792-6BF6-63F7-7E3B-28DD8954C1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554287AB-9272-CA0E-0F91-8A1FDAEF2449}"/>
              </a:ext>
            </a:extLst>
          </p:cNvPr>
          <p:cNvPicPr>
            <a:picLocks noChangeAspect="1"/>
          </p:cNvPicPr>
          <p:nvPr/>
        </p:nvPicPr>
        <p:blipFill>
          <a:blip r:embed="rId4"/>
          <a:stretch>
            <a:fillRect/>
          </a:stretch>
        </p:blipFill>
        <p:spPr>
          <a:xfrm>
            <a:off x="770009" y="2249851"/>
            <a:ext cx="7772400" cy="643798"/>
          </a:xfrm>
          <a:prstGeom prst="rect">
            <a:avLst/>
          </a:prstGeom>
        </p:spPr>
      </p:pic>
      <p:pic>
        <p:nvPicPr>
          <p:cNvPr id="8" name="Picture 7">
            <a:extLst>
              <a:ext uri="{FF2B5EF4-FFF2-40B4-BE49-F238E27FC236}">
                <a16:creationId xmlns:a16="http://schemas.microsoft.com/office/drawing/2014/main" id="{6A666F0C-6234-6423-85AC-060E1B1D223D}"/>
              </a:ext>
            </a:extLst>
          </p:cNvPr>
          <p:cNvPicPr>
            <a:picLocks noChangeAspect="1"/>
          </p:cNvPicPr>
          <p:nvPr/>
        </p:nvPicPr>
        <p:blipFill>
          <a:blip r:embed="rId5"/>
          <a:stretch>
            <a:fillRect/>
          </a:stretch>
        </p:blipFill>
        <p:spPr>
          <a:xfrm>
            <a:off x="9717050" y="2249851"/>
            <a:ext cx="1182158" cy="3433888"/>
          </a:xfrm>
          <a:prstGeom prst="rect">
            <a:avLst/>
          </a:prstGeom>
        </p:spPr>
      </p:pic>
    </p:spTree>
    <p:extLst>
      <p:ext uri="{BB962C8B-B14F-4D97-AF65-F5344CB8AC3E}">
        <p14:creationId xmlns:p14="http://schemas.microsoft.com/office/powerpoint/2010/main" val="2046084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A0790BB-025C-2843-3625-48C5C64CB4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7689E6-EF21-59E4-8C21-5B45FB94CCF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C2CFF5CD-4140-DCEE-8556-6DF34C093A1E}"/>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Extracts records for 2015 detailing failed drone ship landings, including booster versions and launch site names, to uncover patterns in these failures.</a:t>
            </a:r>
          </a:p>
        </p:txBody>
      </p:sp>
      <p:sp>
        <p:nvSpPr>
          <p:cNvPr id="9" name="Content Placeholder 4">
            <a:extLst>
              <a:ext uri="{FF2B5EF4-FFF2-40B4-BE49-F238E27FC236}">
                <a16:creationId xmlns:a16="http://schemas.microsoft.com/office/drawing/2014/main" id="{4B037032-8D4A-CF7C-01B2-4999F8270812}"/>
              </a:ext>
            </a:extLst>
          </p:cNvPr>
          <p:cNvSpPr txBox="1">
            <a:spLocks/>
          </p:cNvSpPr>
          <p:nvPr/>
        </p:nvSpPr>
        <p:spPr>
          <a:xfrm>
            <a:off x="7366703" y="1825625"/>
            <a:ext cx="409127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12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024106E3-E9C7-EFFD-0C3E-392C301DE99E}"/>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3637791A-CD7B-18B0-AFAE-82F5B5CCD4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6BE1ABB-C673-3AC0-FEFE-9CB03DBC1319}"/>
              </a:ext>
            </a:extLst>
          </p:cNvPr>
          <p:cNvPicPr>
            <a:picLocks noChangeAspect="1"/>
          </p:cNvPicPr>
          <p:nvPr/>
        </p:nvPicPr>
        <p:blipFill>
          <a:blip r:embed="rId4"/>
          <a:stretch>
            <a:fillRect/>
          </a:stretch>
        </p:blipFill>
        <p:spPr>
          <a:xfrm>
            <a:off x="770009" y="2270238"/>
            <a:ext cx="7772400" cy="417422"/>
          </a:xfrm>
          <a:prstGeom prst="rect">
            <a:avLst/>
          </a:prstGeom>
        </p:spPr>
      </p:pic>
      <p:pic>
        <p:nvPicPr>
          <p:cNvPr id="11" name="Picture 10">
            <a:extLst>
              <a:ext uri="{FF2B5EF4-FFF2-40B4-BE49-F238E27FC236}">
                <a16:creationId xmlns:a16="http://schemas.microsoft.com/office/drawing/2014/main" id="{0A39A51F-9247-371E-9050-34B0C26B7254}"/>
              </a:ext>
            </a:extLst>
          </p:cNvPr>
          <p:cNvPicPr>
            <a:picLocks noChangeAspect="1"/>
          </p:cNvPicPr>
          <p:nvPr/>
        </p:nvPicPr>
        <p:blipFill>
          <a:blip r:embed="rId5"/>
          <a:stretch>
            <a:fillRect/>
          </a:stretch>
        </p:blipFill>
        <p:spPr>
          <a:xfrm>
            <a:off x="7366702" y="3578384"/>
            <a:ext cx="4091270" cy="862886"/>
          </a:xfrm>
          <a:prstGeom prst="rect">
            <a:avLst/>
          </a:prstGeom>
        </p:spPr>
      </p:pic>
    </p:spTree>
    <p:extLst>
      <p:ext uri="{BB962C8B-B14F-4D97-AF65-F5344CB8AC3E}">
        <p14:creationId xmlns:p14="http://schemas.microsoft.com/office/powerpoint/2010/main" val="3437053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861C651-3243-9EA4-96D7-487E8171DA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6BFEED-A189-BA66-5CFE-12C629C5D62C}"/>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B02713DB-5372-2678-DBD9-9C3821186AE2}"/>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Ranks landing outcomes by their frequency within the specified date range, highlighting the most common outcomes in descending order.</a:t>
            </a:r>
          </a:p>
        </p:txBody>
      </p:sp>
      <p:sp>
        <p:nvSpPr>
          <p:cNvPr id="9" name="Content Placeholder 4">
            <a:extLst>
              <a:ext uri="{FF2B5EF4-FFF2-40B4-BE49-F238E27FC236}">
                <a16:creationId xmlns:a16="http://schemas.microsoft.com/office/drawing/2014/main" id="{6375C53B-4D69-E8FD-D288-B36F94B837F3}"/>
              </a:ext>
            </a:extLst>
          </p:cNvPr>
          <p:cNvSpPr txBox="1">
            <a:spLocks/>
          </p:cNvSpPr>
          <p:nvPr/>
        </p:nvSpPr>
        <p:spPr>
          <a:xfrm>
            <a:off x="8714770" y="1829900"/>
            <a:ext cx="274320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ADD7D006-E17B-3C38-46F1-D6FFD232E1C5}"/>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9E618153-6660-FC3E-9DD7-DC35BDFA876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F24D3630-999F-FE2C-56F8-BFCF346F09C8}"/>
              </a:ext>
            </a:extLst>
          </p:cNvPr>
          <p:cNvPicPr>
            <a:picLocks noChangeAspect="1"/>
          </p:cNvPicPr>
          <p:nvPr/>
        </p:nvPicPr>
        <p:blipFill>
          <a:blip r:embed="rId4"/>
          <a:stretch>
            <a:fillRect/>
          </a:stretch>
        </p:blipFill>
        <p:spPr>
          <a:xfrm>
            <a:off x="770009" y="2200355"/>
            <a:ext cx="6125506" cy="843057"/>
          </a:xfrm>
          <a:prstGeom prst="rect">
            <a:avLst/>
          </a:prstGeom>
        </p:spPr>
      </p:pic>
      <p:pic>
        <p:nvPicPr>
          <p:cNvPr id="2" name="Picture 1">
            <a:extLst>
              <a:ext uri="{FF2B5EF4-FFF2-40B4-BE49-F238E27FC236}">
                <a16:creationId xmlns:a16="http://schemas.microsoft.com/office/drawing/2014/main" id="{3963D37C-A26E-FAF6-3ACE-6485512D21B2}"/>
              </a:ext>
            </a:extLst>
          </p:cNvPr>
          <p:cNvPicPr>
            <a:picLocks noChangeAspect="1"/>
          </p:cNvPicPr>
          <p:nvPr/>
        </p:nvPicPr>
        <p:blipFill>
          <a:blip r:embed="rId5"/>
          <a:stretch>
            <a:fillRect/>
          </a:stretch>
        </p:blipFill>
        <p:spPr>
          <a:xfrm>
            <a:off x="8950364" y="2285110"/>
            <a:ext cx="2272014" cy="2679410"/>
          </a:xfrm>
          <a:prstGeom prst="rect">
            <a:avLst/>
          </a:prstGeom>
        </p:spPr>
      </p:pic>
    </p:spTree>
    <p:extLst>
      <p:ext uri="{BB962C8B-B14F-4D97-AF65-F5344CB8AC3E}">
        <p14:creationId xmlns:p14="http://schemas.microsoft.com/office/powerpoint/2010/main" val="152166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Global Map of Launch Sites</a:t>
            </a:r>
          </a:p>
        </p:txBody>
      </p:sp>
      <p:pic>
        <p:nvPicPr>
          <p:cNvPr id="4" name="Picture 3">
            <a:extLst>
              <a:ext uri="{FF2B5EF4-FFF2-40B4-BE49-F238E27FC236}">
                <a16:creationId xmlns:a16="http://schemas.microsoft.com/office/drawing/2014/main" id="{EDB7D02E-735C-11BD-146B-8E9E56A25AD8}"/>
              </a:ext>
            </a:extLst>
          </p:cNvPr>
          <p:cNvPicPr>
            <a:picLocks noChangeAspect="1"/>
          </p:cNvPicPr>
          <p:nvPr/>
        </p:nvPicPr>
        <p:blipFill>
          <a:blip r:embed="rId3"/>
          <a:srcRect t="19999" b="1820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This global map displays all launch sites using markers and circles with labels and popups. Marker clusters help reduce clutter in dense regions, making it easy to identify the geographic distribution of launch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8055E9-7E63-55A0-E859-247551790A4A}"/>
              </a:ext>
            </a:extLst>
          </p:cNvPr>
          <p:cNvPicPr>
            <a:picLocks noChangeAspect="1"/>
          </p:cNvPicPr>
          <p:nvPr/>
        </p:nvPicPr>
        <p:blipFill>
          <a:blip r:embed="rId3"/>
          <a:srcRect t="14125" r="-1" b="15356"/>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4" name="Picture 3">
            <a:extLst>
              <a:ext uri="{FF2B5EF4-FFF2-40B4-BE49-F238E27FC236}">
                <a16:creationId xmlns:a16="http://schemas.microsoft.com/office/drawing/2014/main" id="{9EF37D3D-C893-9768-4C13-4EAF15A398B4}"/>
              </a:ext>
            </a:extLst>
          </p:cNvPr>
          <p:cNvPicPr>
            <a:picLocks noChangeAspect="1"/>
          </p:cNvPicPr>
          <p:nvPr/>
        </p:nvPicPr>
        <p:blipFill>
          <a:blip r:embed="rId4"/>
          <a:srcRect t="14208" r="-2" b="1529"/>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2" name="Picture 1">
            <a:extLst>
              <a:ext uri="{FF2B5EF4-FFF2-40B4-BE49-F238E27FC236}">
                <a16:creationId xmlns:a16="http://schemas.microsoft.com/office/drawing/2014/main" id="{ABC7210B-8946-2D68-85CD-02A0E2D7A654}"/>
              </a:ext>
            </a:extLst>
          </p:cNvPr>
          <p:cNvPicPr>
            <a:picLocks noChangeAspect="1"/>
          </p:cNvPicPr>
          <p:nvPr/>
        </p:nvPicPr>
        <p:blipFill>
          <a:blip r:embed="rId5"/>
          <a:srcRect b="12958"/>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4">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48056" y="685800"/>
            <a:ext cx="28072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Colored Markers of Launch Outcomes</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8056" y="2258568"/>
            <a:ext cx="3209544" cy="3922776"/>
          </a:xfrm>
          <a:prstGeom prst="rect">
            <a:avLst/>
          </a:prstGeom>
        </p:spPr>
        <p:txBody>
          <a:bodyPr vert="horz" lIns="91440" tIns="45720" rIns="91440" bIns="45720" rtlCol="0">
            <a:normAutofit fontScale="92500" lnSpcReduction="20000"/>
          </a:bodyPr>
          <a:lstStyle/>
          <a:p>
            <a:pPr>
              <a:spcBef>
                <a:spcPts val="1400"/>
              </a:spcBef>
            </a:pPr>
            <a:r>
              <a:rPr lang="en-US" sz="1700" dirty="0"/>
              <a:t>This view uses colored markers to represent launch outcomes—</a:t>
            </a:r>
            <a:r>
              <a:rPr lang="en-US" sz="1700" dirty="0">
                <a:solidFill>
                  <a:srgbClr val="00B050"/>
                </a:solidFill>
              </a:rPr>
              <a:t>green</a:t>
            </a:r>
            <a:r>
              <a:rPr lang="en-US" sz="1700" dirty="0"/>
              <a:t> for successful landings and </a:t>
            </a:r>
            <a:r>
              <a:rPr lang="en-US" sz="1700" dirty="0">
                <a:solidFill>
                  <a:srgbClr val="FF0000"/>
                </a:solidFill>
              </a:rPr>
              <a:t>red</a:t>
            </a:r>
            <a:r>
              <a:rPr lang="en-US" sz="1700" dirty="0"/>
              <a:t> for failures. This visual differentiation allows quick assessment of performance across different sites. Notably, the following sites show higher occurrences:</a:t>
            </a:r>
          </a:p>
          <a:p>
            <a:pPr>
              <a:spcBef>
                <a:spcPts val="1400"/>
              </a:spcBef>
            </a:pPr>
            <a:r>
              <a:rPr lang="en-US" sz="1700" dirty="0"/>
              <a:t>CCAFS SLC-40: Exhibits the highest number of launches, with a mix of outcomes.</a:t>
            </a:r>
          </a:p>
          <a:p>
            <a:pPr>
              <a:spcBef>
                <a:spcPts val="1400"/>
              </a:spcBef>
            </a:pPr>
            <a:r>
              <a:rPr lang="en-US" sz="1700" dirty="0"/>
              <a:t>VAFB SLC-4E: Displays significant activity with a strong success rate.</a:t>
            </a:r>
          </a:p>
          <a:p>
            <a:pPr>
              <a:spcBef>
                <a:spcPts val="1400"/>
              </a:spcBef>
            </a:pPr>
            <a:r>
              <a:rPr lang="en-US" sz="1700" dirty="0"/>
              <a:t>KSC LC-39A: Also shows high launch frequency and excellent success performance.</a:t>
            </a:r>
          </a:p>
          <a:p>
            <a:pPr>
              <a:spcBef>
                <a:spcPts val="1400"/>
              </a:spcBef>
            </a:pPr>
            <a:endParaRPr lang="en-US" sz="1700" dirty="0"/>
          </a:p>
          <a:p>
            <a:pPr>
              <a:spcBef>
                <a:spcPts val="1400"/>
              </a:spcBef>
            </a:pPr>
            <a:endParaRPr lang="en-US" sz="1700" dirty="0"/>
          </a:p>
        </p:txBody>
      </p:sp>
      <p:pic>
        <p:nvPicPr>
          <p:cNvPr id="7" name="Picture 6">
            <a:extLst>
              <a:ext uri="{FF2B5EF4-FFF2-40B4-BE49-F238E27FC236}">
                <a16:creationId xmlns:a16="http://schemas.microsoft.com/office/drawing/2014/main" id="{E083EA69-830D-B6A3-0946-396C5D58A6A9}"/>
              </a:ext>
            </a:extLst>
          </p:cNvPr>
          <p:cNvPicPr>
            <a:picLocks noChangeAspect="1"/>
          </p:cNvPicPr>
          <p:nvPr/>
        </p:nvPicPr>
        <p:blipFill>
          <a:blip r:embed="rId6"/>
          <a:srcRect t="13591" b="12499"/>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0165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37</a:t>
            </a:fld>
            <a:endParaRPr lang="en-US" sz="1200">
              <a:solidFill>
                <a:schemeClr val="bg1"/>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Proximity Analysis of a Selected Launch Site</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fontScale="85000" lnSpcReduction="10000"/>
          </a:bodyPr>
          <a:lstStyle/>
          <a:p>
            <a:pPr>
              <a:spcBef>
                <a:spcPts val="1400"/>
              </a:spcBef>
            </a:pPr>
            <a:r>
              <a:rPr lang="en-US" sz="2000" dirty="0"/>
              <a:t>From the visual analysis of launch site KSC LC-39A, the following distances were observed:</a:t>
            </a:r>
          </a:p>
          <a:p>
            <a:pPr lvl="1">
              <a:spcBef>
                <a:spcPts val="1400"/>
              </a:spcBef>
            </a:pPr>
            <a:r>
              <a:rPr lang="en-US" sz="1600" dirty="0"/>
              <a:t>Railway: 15.23 km</a:t>
            </a:r>
          </a:p>
          <a:p>
            <a:pPr lvl="1">
              <a:spcBef>
                <a:spcPts val="1400"/>
              </a:spcBef>
            </a:pPr>
            <a:r>
              <a:rPr lang="en-US" sz="1600" dirty="0"/>
              <a:t>Highway: 20.28 km</a:t>
            </a:r>
          </a:p>
          <a:p>
            <a:pPr lvl="1">
              <a:spcBef>
                <a:spcPts val="1400"/>
              </a:spcBef>
            </a:pPr>
            <a:r>
              <a:rPr lang="en-US" sz="1600" dirty="0"/>
              <a:t>Coastline: 14.99 km</a:t>
            </a:r>
          </a:p>
          <a:p>
            <a:pPr lvl="1">
              <a:spcBef>
                <a:spcPts val="1400"/>
              </a:spcBef>
            </a:pPr>
            <a:r>
              <a:rPr lang="en-US" sz="1600" dirty="0"/>
              <a:t>Nearest city (Titusville): 16.32 km</a:t>
            </a:r>
          </a:p>
          <a:p>
            <a:pPr>
              <a:spcBef>
                <a:spcPts val="1400"/>
              </a:spcBef>
            </a:pPr>
            <a:r>
              <a:rPr lang="en-US" sz="2000" dirty="0"/>
              <a:t>Given that a failed rocket can cover 15-20 km in a few seconds, these proximities highlight a potential risk to populated areas.</a:t>
            </a:r>
          </a:p>
        </p:txBody>
      </p:sp>
      <p:pic>
        <p:nvPicPr>
          <p:cNvPr id="4" name="Picture 3">
            <a:extLst>
              <a:ext uri="{FF2B5EF4-FFF2-40B4-BE49-F238E27FC236}">
                <a16:creationId xmlns:a16="http://schemas.microsoft.com/office/drawing/2014/main" id="{C7E3B82A-EAB8-B612-C5E0-A61577017668}"/>
              </a:ext>
            </a:extLst>
          </p:cNvPr>
          <p:cNvPicPr>
            <a:picLocks noChangeAspect="1"/>
          </p:cNvPicPr>
          <p:nvPr/>
        </p:nvPicPr>
        <p:blipFill>
          <a:blip r:embed="rId3"/>
          <a:stretch>
            <a:fillRect/>
          </a:stretch>
        </p:blipFill>
        <p:spPr>
          <a:xfrm>
            <a:off x="4595556" y="1219200"/>
            <a:ext cx="7221540" cy="44195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388533"/>
            <a:ext cx="10530113" cy="26239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has emerged as a pioneering leader in the modern commercial space era by making space travel significantly more affordable. With Falcon 9 launches priced at around 62 million dollars —compared to over 165 million dollars for competitors—the company’s ability to reuse the first stage is a game changer. This reusability not only drives down costs but also provides a competitive edge in the aerospace market.</a:t>
            </a:r>
          </a:p>
          <a:p>
            <a:pPr marL="457200" lvl="1" indent="0">
              <a:spcBef>
                <a:spcPts val="1400"/>
              </a:spcBef>
              <a:buNone/>
            </a:pPr>
            <a:r>
              <a:rPr lang="en-US" sz="1800" dirty="0">
                <a:solidFill>
                  <a:schemeClr val="accent3">
                    <a:lumMod val="25000"/>
                  </a:schemeClr>
                </a:solidFill>
                <a:latin typeface="Abadi" panose="020B0604020104020204" pitchFamily="34" charset="0"/>
              </a:rPr>
              <a:t>This project leverages public data and machine learning models to predict whether the Falcon 9 first stage will successfully land. By accurately forecasting landing outcomes, we can better estimate launch costs and gain insights into the factors influencing a safe recovery. </a:t>
            </a:r>
          </a:p>
          <a:p>
            <a:pPr>
              <a:spcBef>
                <a:spcPts val="1400"/>
              </a:spcBef>
            </a:pPr>
            <a:endParaRPr lang="en-US" sz="2200" dirty="0">
              <a:solidFill>
                <a:schemeClr val="accent3">
                  <a:lumMod val="25000"/>
                </a:schemeClr>
              </a:solidFill>
              <a:latin typeface="Abadi" panose="020B0604020104020204" pitchFamily="34" charset="0"/>
            </a:endParaRPr>
          </a:p>
        </p:txBody>
      </p:sp>
      <p:sp>
        <p:nvSpPr>
          <p:cNvPr id="2" name="Content Placeholder 2">
            <a:extLst>
              <a:ext uri="{FF2B5EF4-FFF2-40B4-BE49-F238E27FC236}">
                <a16:creationId xmlns:a16="http://schemas.microsoft.com/office/drawing/2014/main" id="{4D01A118-0E3B-2002-5C08-978CA5FF7E34}"/>
              </a:ext>
            </a:extLst>
          </p:cNvPr>
          <p:cNvSpPr txBox="1">
            <a:spLocks/>
          </p:cNvSpPr>
          <p:nvPr/>
        </p:nvSpPr>
        <p:spPr>
          <a:xfrm>
            <a:off x="828068" y="4127149"/>
            <a:ext cx="10530112"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Problems you want to find answers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What are the main characteristics that distinguish successful from failed landings?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How do variables like payload mass, launch site, number of flights, and orbital conditions affect landing success?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Has the success rate of first stage landings improved over the years?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What is the most effective binary classification algorithm for predicting first stage reuse?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63363"/>
            <a:ext cx="10515600" cy="912843"/>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Displays the total number of successful launches across all sites, highlighting which sites contribute most to the overall success count.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Overall Launch Success</a:t>
            </a:r>
          </a:p>
        </p:txBody>
      </p:sp>
      <p:pic>
        <p:nvPicPr>
          <p:cNvPr id="2" name="Picture 1">
            <a:extLst>
              <a:ext uri="{FF2B5EF4-FFF2-40B4-BE49-F238E27FC236}">
                <a16:creationId xmlns:a16="http://schemas.microsoft.com/office/drawing/2014/main" id="{7EC2DC33-3449-93FB-A496-BF9F97CF56B7}"/>
              </a:ext>
            </a:extLst>
          </p:cNvPr>
          <p:cNvPicPr>
            <a:picLocks noChangeAspect="1"/>
          </p:cNvPicPr>
          <p:nvPr/>
        </p:nvPicPr>
        <p:blipFill>
          <a:blip r:embed="rId4"/>
          <a:stretch>
            <a:fillRect/>
          </a:stretch>
        </p:blipFill>
        <p:spPr>
          <a:xfrm>
            <a:off x="770011" y="1507539"/>
            <a:ext cx="10515600" cy="336319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7059C8-E406-4CFA-8316-A5D8144325BE}"/>
              </a:ext>
            </a:extLst>
          </p:cNvPr>
          <p:cNvPicPr>
            <a:picLocks noChangeAspect="1"/>
          </p:cNvPicPr>
          <p:nvPr/>
        </p:nvPicPr>
        <p:blipFill>
          <a:blip r:embed="rId4"/>
          <a:stretch>
            <a:fillRect/>
          </a:stretch>
        </p:blipFill>
        <p:spPr>
          <a:xfrm>
            <a:off x="820209" y="1575377"/>
            <a:ext cx="10551582" cy="337470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209" y="4950083"/>
            <a:ext cx="10551582" cy="1075490"/>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Focuses on KSC LC-39A, the site with the highest success rate, showing the breakdown of successes (76.9%) vs. failures (23.1%).</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Top Site Success Ratio</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78788" y="6319350"/>
            <a:ext cx="2743200" cy="401638"/>
          </a:xfrm>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1472" y="1869159"/>
            <a:ext cx="2910448" cy="420624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payloads from 0 to 5000 kg, the success rate is high and consistent. In contrast, the 5000 to 10000 kg range shows greater variability, indicating heavier payloads pose more challenges for successful landings.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vs. Launch Outcome</a:t>
            </a:r>
          </a:p>
        </p:txBody>
      </p:sp>
      <p:pic>
        <p:nvPicPr>
          <p:cNvPr id="8" name="Picture 7">
            <a:extLst>
              <a:ext uri="{FF2B5EF4-FFF2-40B4-BE49-F238E27FC236}">
                <a16:creationId xmlns:a16="http://schemas.microsoft.com/office/drawing/2014/main" id="{753FA803-A55D-D48E-A384-55F9A96F5A3A}"/>
              </a:ext>
            </a:extLst>
          </p:cNvPr>
          <p:cNvPicPr>
            <a:picLocks noChangeAspect="1"/>
          </p:cNvPicPr>
          <p:nvPr/>
        </p:nvPicPr>
        <p:blipFill>
          <a:blip r:embed="rId4"/>
          <a:stretch>
            <a:fillRect/>
          </a:stretch>
        </p:blipFill>
        <p:spPr>
          <a:xfrm>
            <a:off x="4331774" y="1623060"/>
            <a:ext cx="6667108" cy="2132337"/>
          </a:xfrm>
          <a:prstGeom prst="rect">
            <a:avLst/>
          </a:prstGeom>
        </p:spPr>
      </p:pic>
      <p:pic>
        <p:nvPicPr>
          <p:cNvPr id="9" name="Picture 8">
            <a:extLst>
              <a:ext uri="{FF2B5EF4-FFF2-40B4-BE49-F238E27FC236}">
                <a16:creationId xmlns:a16="http://schemas.microsoft.com/office/drawing/2014/main" id="{A242A143-57FD-53D3-D000-C10C03ED581E}"/>
              </a:ext>
            </a:extLst>
          </p:cNvPr>
          <p:cNvPicPr>
            <a:picLocks noChangeAspect="1"/>
          </p:cNvPicPr>
          <p:nvPr/>
        </p:nvPicPr>
        <p:blipFill>
          <a:blip r:embed="rId5"/>
          <a:stretch>
            <a:fillRect/>
          </a:stretch>
        </p:blipFill>
        <p:spPr>
          <a:xfrm>
            <a:off x="4331774" y="4112675"/>
            <a:ext cx="6667108" cy="2132337"/>
          </a:xfrm>
          <a:prstGeom prst="rect">
            <a:avLst/>
          </a:prstGeom>
        </p:spPr>
      </p:pic>
      <p:sp>
        <p:nvSpPr>
          <p:cNvPr id="11" name="TextBox 10">
            <a:extLst>
              <a:ext uri="{FF2B5EF4-FFF2-40B4-BE49-F238E27FC236}">
                <a16:creationId xmlns:a16="http://schemas.microsoft.com/office/drawing/2014/main" id="{D3419FEE-53C7-2233-0F04-E007E086EC14}"/>
              </a:ext>
            </a:extLst>
          </p:cNvPr>
          <p:cNvSpPr txBox="1"/>
          <p:nvPr/>
        </p:nvSpPr>
        <p:spPr>
          <a:xfrm>
            <a:off x="4331774" y="1312184"/>
            <a:ext cx="6667108"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Low weighted payload (0 – 5000 kg)</a:t>
            </a:r>
            <a:endParaRPr lang="en-US" sz="1800" dirty="0">
              <a:solidFill>
                <a:schemeClr val="accent3">
                  <a:lumMod val="25000"/>
                </a:schemeClr>
              </a:solidFill>
              <a:latin typeface="Abadi"/>
            </a:endParaRPr>
          </a:p>
        </p:txBody>
      </p:sp>
      <p:sp>
        <p:nvSpPr>
          <p:cNvPr id="13" name="TextBox 12">
            <a:extLst>
              <a:ext uri="{FF2B5EF4-FFF2-40B4-BE49-F238E27FC236}">
                <a16:creationId xmlns:a16="http://schemas.microsoft.com/office/drawing/2014/main" id="{0BCEABE7-BF7A-D27D-9B5E-3D63004EC4B3}"/>
              </a:ext>
            </a:extLst>
          </p:cNvPr>
          <p:cNvSpPr txBox="1"/>
          <p:nvPr/>
        </p:nvSpPr>
        <p:spPr>
          <a:xfrm>
            <a:off x="4331774" y="3787613"/>
            <a:ext cx="6667108"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Heavy weighted payload (5000 – 10000 kg)</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513533"/>
            <a:ext cx="5882250" cy="1155747"/>
          </a:xfrm>
          <a:prstGeom prst="rect">
            <a:avLst/>
          </a:prstGeom>
        </p:spPr>
        <p:txBody>
          <a:bodyPr vert="horz" lIns="91440" tIns="45720" rIns="91440" bIns="45720" rtlCol="0" anchor="t">
            <a:normAutofit/>
          </a:bodyPr>
          <a:lstStyle/>
          <a:p>
            <a:pPr>
              <a:lnSpc>
                <a:spcPct val="100000"/>
              </a:lnSpc>
              <a:spcBef>
                <a:spcPts val="1400"/>
              </a:spcBef>
            </a:pPr>
            <a:r>
              <a:rPr lang="en-CA" sz="1600" dirty="0"/>
              <a:t>This bar chart compares the accuracy of the four classification models. The Decision Tree model achieved the highest accuracy at 86.25%, suggesting it is the best performer for predicting Falcon 9 first stage landing outcomes.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0B43854-CA0C-DD0E-C2D5-ED6040ED0421}"/>
              </a:ext>
            </a:extLst>
          </p:cNvPr>
          <p:cNvPicPr>
            <a:picLocks noChangeAspect="1"/>
          </p:cNvPicPr>
          <p:nvPr/>
        </p:nvPicPr>
        <p:blipFill>
          <a:blip r:embed="rId3"/>
          <a:stretch>
            <a:fillRect/>
          </a:stretch>
        </p:blipFill>
        <p:spPr>
          <a:xfrm>
            <a:off x="770010" y="1464155"/>
            <a:ext cx="5882250" cy="2455018"/>
          </a:xfrm>
          <a:prstGeom prst="rect">
            <a:avLst/>
          </a:prstGeom>
        </p:spPr>
      </p:pic>
      <p:pic>
        <p:nvPicPr>
          <p:cNvPr id="3" name="Picture 2">
            <a:extLst>
              <a:ext uri="{FF2B5EF4-FFF2-40B4-BE49-F238E27FC236}">
                <a16:creationId xmlns:a16="http://schemas.microsoft.com/office/drawing/2014/main" id="{B00E8C90-F807-9041-D3FA-AF6ABE1708C2}"/>
              </a:ext>
            </a:extLst>
          </p:cNvPr>
          <p:cNvPicPr>
            <a:picLocks noChangeAspect="1"/>
          </p:cNvPicPr>
          <p:nvPr/>
        </p:nvPicPr>
        <p:blipFill>
          <a:blip r:embed="rId4"/>
          <a:stretch>
            <a:fillRect/>
          </a:stretch>
        </p:blipFill>
        <p:spPr>
          <a:xfrm>
            <a:off x="6860968" y="2271453"/>
            <a:ext cx="4424643" cy="339782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71225" y="3428999"/>
            <a:ext cx="5168210" cy="22752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model shows high true positive and true negative counts, with very few false positives and false negatives. This indicates robust performance and reliable prediction of landing outcomes.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D1B85C7-3FD4-6459-01C6-02E666C6FC91}"/>
              </a:ext>
            </a:extLst>
          </p:cNvPr>
          <p:cNvPicPr>
            <a:picLocks noChangeAspect="1"/>
          </p:cNvPicPr>
          <p:nvPr/>
        </p:nvPicPr>
        <p:blipFill>
          <a:blip r:embed="rId3"/>
          <a:stretch>
            <a:fillRect/>
          </a:stretch>
        </p:blipFill>
        <p:spPr>
          <a:xfrm>
            <a:off x="6424442" y="1738819"/>
            <a:ext cx="4861169" cy="3965403"/>
          </a:xfrm>
          <a:prstGeom prst="rect">
            <a:avLst/>
          </a:prstGeom>
        </p:spPr>
      </p:pic>
      <p:pic>
        <p:nvPicPr>
          <p:cNvPr id="2" name="Picture 1">
            <a:extLst>
              <a:ext uri="{FF2B5EF4-FFF2-40B4-BE49-F238E27FC236}">
                <a16:creationId xmlns:a16="http://schemas.microsoft.com/office/drawing/2014/main" id="{88E5054E-5166-3C9F-51B3-3FAFBDA1827B}"/>
              </a:ext>
            </a:extLst>
          </p:cNvPr>
          <p:cNvPicPr>
            <a:picLocks noChangeAspect="1"/>
          </p:cNvPicPr>
          <p:nvPr/>
        </p:nvPicPr>
        <p:blipFill>
          <a:blip r:embed="rId4"/>
          <a:stretch>
            <a:fillRect/>
          </a:stretch>
        </p:blipFill>
        <p:spPr>
          <a:xfrm>
            <a:off x="2671913" y="1738819"/>
            <a:ext cx="1966834" cy="149056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3040"/>
            <a:ext cx="10515600" cy="4763352"/>
          </a:xfrm>
          <a:prstGeom prst="rect">
            <a:avLst/>
          </a:prstGeom>
        </p:spPr>
        <p:txBody>
          <a:bodyPr>
            <a:normAutofit lnSpcReduction="10000"/>
          </a:bodyPr>
          <a:lstStyle/>
          <a:p>
            <a:pPr>
              <a:lnSpc>
                <a:spcPct val="100000"/>
              </a:lnSpc>
              <a:spcBef>
                <a:spcPts val="1400"/>
              </a:spcBef>
            </a:pPr>
            <a:r>
              <a:rPr lang="en-CA" sz="2400" dirty="0"/>
              <a:t>The Decision Tree model outperformed other classifiers, showing the highest accuracy and strong predictive performance.</a:t>
            </a:r>
          </a:p>
          <a:p>
            <a:pPr>
              <a:lnSpc>
                <a:spcPct val="100000"/>
              </a:lnSpc>
              <a:spcBef>
                <a:spcPts val="1400"/>
              </a:spcBef>
            </a:pPr>
            <a:r>
              <a:rPr lang="en-CA" sz="2400" dirty="0"/>
              <a:t>Launches with lower payload masses (especially between 2000–5000 kg) tend to be more successful, while heavier payloads (5000–10000 kg) exhibit greater variability in outcomes.</a:t>
            </a:r>
          </a:p>
          <a:p>
            <a:pPr>
              <a:lnSpc>
                <a:spcPct val="100000"/>
              </a:lnSpc>
              <a:spcBef>
                <a:spcPts val="1400"/>
              </a:spcBef>
            </a:pPr>
            <a:r>
              <a:rPr lang="en-CA" sz="2400" dirty="0"/>
              <a:t>Most launch sites are strategically located near the Equator and the coast, with KSC LC-39A demonstrating the highest success rate.</a:t>
            </a:r>
          </a:p>
          <a:p>
            <a:pPr>
              <a:lnSpc>
                <a:spcPct val="100000"/>
              </a:lnSpc>
              <a:spcBef>
                <a:spcPts val="1400"/>
              </a:spcBef>
            </a:pPr>
            <a:r>
              <a:rPr lang="en-CA" sz="2400" dirty="0"/>
              <a:t>Certain orbits (ES-L1, GEO, HEO, SSO) consistently achieve 100% success, highlighting the importance of orbital selection.</a:t>
            </a:r>
          </a:p>
          <a:p>
            <a:pPr>
              <a:lnSpc>
                <a:spcPct val="100000"/>
              </a:lnSpc>
              <a:spcBef>
                <a:spcPts val="1400"/>
              </a:spcBef>
            </a:pPr>
            <a:r>
              <a:rPr lang="en-CA" sz="2400" dirty="0"/>
              <a:t>An overall trend of increasing success over the years suggests that accumulated operational experience significantly contributes to better outcomes.</a:t>
            </a:r>
            <a:endParaRPr lang="en-US" sz="3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8533"/>
            <a:ext cx="10104817" cy="503867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800"/>
              </a:spcBef>
            </a:pPr>
            <a:r>
              <a:rPr lang="en-US" sz="8800" dirty="0">
                <a:solidFill>
                  <a:schemeClr val="accent3">
                    <a:lumMod val="25000"/>
                  </a:schemeClr>
                </a:solidFill>
                <a:latin typeface="Abadi"/>
              </a:rPr>
              <a:t>Data collection methodology</a:t>
            </a:r>
          </a:p>
          <a:p>
            <a:pPr lvl="1">
              <a:lnSpc>
                <a:spcPct val="120000"/>
              </a:lnSpc>
              <a:spcBef>
                <a:spcPts val="800"/>
              </a:spcBef>
            </a:pPr>
            <a:r>
              <a:rPr lang="en-US" sz="7600" dirty="0">
                <a:solidFill>
                  <a:schemeClr val="bg2">
                    <a:lumMod val="50000"/>
                  </a:schemeClr>
                </a:solidFill>
                <a:latin typeface="Abadi"/>
              </a:rPr>
              <a:t>Utilized SpaceX REST API and web scraping from Wikipedia.</a:t>
            </a:r>
          </a:p>
          <a:p>
            <a:pPr>
              <a:lnSpc>
                <a:spcPct val="120000"/>
              </a:lnSpc>
              <a:spcBef>
                <a:spcPts val="800"/>
              </a:spcBef>
            </a:pPr>
            <a:r>
              <a:rPr lang="en-US" sz="8800" dirty="0">
                <a:solidFill>
                  <a:schemeClr val="accent3">
                    <a:lumMod val="25000"/>
                  </a:schemeClr>
                </a:solidFill>
                <a:latin typeface="Abadi"/>
              </a:rPr>
              <a:t>Data wrangling</a:t>
            </a:r>
          </a:p>
          <a:p>
            <a:pPr lvl="1">
              <a:lnSpc>
                <a:spcPct val="120000"/>
              </a:lnSpc>
              <a:spcBef>
                <a:spcPts val="800"/>
              </a:spcBef>
            </a:pPr>
            <a:r>
              <a:rPr lang="en-US" sz="7600" dirty="0">
                <a:solidFill>
                  <a:schemeClr val="bg2">
                    <a:lumMod val="50000"/>
                  </a:schemeClr>
                </a:solidFill>
                <a:latin typeface="Abadi"/>
              </a:rPr>
              <a:t>Filtered the data, dropped unnecessary columns, and handled missing values.</a:t>
            </a:r>
          </a:p>
          <a:p>
            <a:pPr marL="228600" lvl="1">
              <a:lnSpc>
                <a:spcPct val="120000"/>
              </a:lnSpc>
              <a:spcBef>
                <a:spcPts val="800"/>
              </a:spcBef>
            </a:pPr>
            <a:r>
              <a:rPr lang="en-US" sz="8800" dirty="0">
                <a:solidFill>
                  <a:schemeClr val="accent3">
                    <a:lumMod val="25000"/>
                  </a:schemeClr>
                </a:solidFill>
                <a:latin typeface="Abadi"/>
              </a:rPr>
              <a:t>Data Preparation</a:t>
            </a:r>
          </a:p>
          <a:p>
            <a:pPr lvl="1">
              <a:lnSpc>
                <a:spcPct val="120000"/>
              </a:lnSpc>
              <a:spcBef>
                <a:spcPts val="800"/>
              </a:spcBef>
            </a:pPr>
            <a:r>
              <a:rPr lang="en-US" sz="7600" dirty="0">
                <a:solidFill>
                  <a:schemeClr val="bg2">
                    <a:lumMod val="50000"/>
                  </a:schemeClr>
                </a:solidFill>
                <a:latin typeface="Abadi"/>
              </a:rPr>
              <a:t>Applied One Hot Encoding for binary classification.</a:t>
            </a:r>
          </a:p>
          <a:p>
            <a:pPr>
              <a:lnSpc>
                <a:spcPct val="120000"/>
              </a:lnSpc>
              <a:spcBef>
                <a:spcPts val="800"/>
              </a:spcBef>
            </a:pPr>
            <a:r>
              <a:rPr lang="en-US" sz="8800" dirty="0">
                <a:solidFill>
                  <a:schemeClr val="accent3">
                    <a:lumMod val="25000"/>
                  </a:schemeClr>
                </a:solidFill>
                <a:latin typeface="Abadi"/>
              </a:rPr>
              <a:t>Exploratory Data Analysis (EDA)</a:t>
            </a:r>
          </a:p>
          <a:p>
            <a:pPr lvl="1">
              <a:lnSpc>
                <a:spcPct val="120000"/>
              </a:lnSpc>
              <a:spcBef>
                <a:spcPts val="800"/>
              </a:spcBef>
            </a:pPr>
            <a:r>
              <a:rPr lang="en-US" sz="7200" dirty="0">
                <a:solidFill>
                  <a:schemeClr val="bg2">
                    <a:lumMod val="50000"/>
                  </a:schemeClr>
                </a:solidFill>
                <a:latin typeface="Abadi"/>
              </a:rPr>
              <a:t>Performed analysis using visualization techniques and SQL.</a:t>
            </a:r>
          </a:p>
          <a:p>
            <a:pPr>
              <a:lnSpc>
                <a:spcPct val="120000"/>
              </a:lnSpc>
              <a:spcBef>
                <a:spcPts val="800"/>
              </a:spcBef>
            </a:pPr>
            <a:r>
              <a:rPr lang="en-US" sz="8800" dirty="0">
                <a:solidFill>
                  <a:schemeClr val="accent3">
                    <a:lumMod val="25000"/>
                  </a:schemeClr>
                </a:solidFill>
                <a:latin typeface="Abadi"/>
              </a:rPr>
              <a:t>Interactive Visual Analytics</a:t>
            </a:r>
          </a:p>
          <a:p>
            <a:pPr lvl="1">
              <a:lnSpc>
                <a:spcPct val="120000"/>
              </a:lnSpc>
              <a:spcBef>
                <a:spcPts val="800"/>
              </a:spcBef>
            </a:pPr>
            <a:r>
              <a:rPr lang="en-US" sz="7200" dirty="0">
                <a:solidFill>
                  <a:schemeClr val="bg2">
                    <a:lumMod val="50000"/>
                  </a:schemeClr>
                </a:solidFill>
                <a:latin typeface="Abadi"/>
              </a:rPr>
              <a:t>Employed Folium and </a:t>
            </a:r>
            <a:r>
              <a:rPr lang="en-US" sz="7200" dirty="0" err="1">
                <a:solidFill>
                  <a:schemeClr val="bg2">
                    <a:lumMod val="50000"/>
                  </a:schemeClr>
                </a:solidFill>
                <a:latin typeface="Abadi"/>
              </a:rPr>
              <a:t>Plotly</a:t>
            </a:r>
            <a:r>
              <a:rPr lang="en-US" sz="7200" dirty="0">
                <a:solidFill>
                  <a:schemeClr val="bg2">
                    <a:lumMod val="50000"/>
                  </a:schemeClr>
                </a:solidFill>
                <a:latin typeface="Abadi"/>
              </a:rPr>
              <a:t> Dash for interactive </a:t>
            </a:r>
            <a:r>
              <a:rPr lang="en-US" sz="7600" dirty="0">
                <a:solidFill>
                  <a:schemeClr val="bg2">
                    <a:lumMod val="50000"/>
                  </a:schemeClr>
                </a:solidFill>
                <a:latin typeface="Abadi"/>
              </a:rPr>
              <a:t>visualizations</a:t>
            </a:r>
            <a:r>
              <a:rPr lang="en-US" sz="7200" dirty="0">
                <a:solidFill>
                  <a:schemeClr val="bg2">
                    <a:lumMod val="50000"/>
                  </a:schemeClr>
                </a:solidFill>
                <a:latin typeface="Abadi"/>
              </a:rPr>
              <a:t>.</a:t>
            </a:r>
          </a:p>
          <a:p>
            <a:pPr>
              <a:lnSpc>
                <a:spcPct val="120000"/>
              </a:lnSpc>
              <a:spcBef>
                <a:spcPts val="800"/>
              </a:spcBef>
            </a:pPr>
            <a:r>
              <a:rPr lang="en-US" sz="8800" dirty="0">
                <a:solidFill>
                  <a:schemeClr val="accent3">
                    <a:lumMod val="25000"/>
                  </a:schemeClr>
                </a:solidFill>
                <a:latin typeface="Abadi"/>
              </a:rPr>
              <a:t>Predictive Analysis</a:t>
            </a:r>
          </a:p>
          <a:p>
            <a:pPr lvl="1">
              <a:lnSpc>
                <a:spcPct val="120000"/>
              </a:lnSpc>
              <a:spcBef>
                <a:spcPts val="800"/>
              </a:spcBef>
            </a:pPr>
            <a:r>
              <a:rPr lang="en-US" sz="7200" dirty="0">
                <a:solidFill>
                  <a:schemeClr val="bg2">
                    <a:lumMod val="50000"/>
                  </a:schemeClr>
                </a:solidFill>
                <a:latin typeface="Abadi"/>
              </a:rPr>
              <a:t>Built, tuned, and evaluated classification models to ensure optimal results</a:t>
            </a:r>
            <a:r>
              <a:rPr lang="en-US" sz="8400" dirty="0">
                <a:solidFill>
                  <a:schemeClr val="accent3">
                    <a:lumMod val="25000"/>
                  </a:schemeClr>
                </a:solidFill>
                <a:latin typeface="Abadi"/>
              </a:rPr>
              <a:t>.</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CA" sz="1800" dirty="0">
                <a:latin typeface="Abadi" panose="020B0604020104020204" pitchFamily="34" charset="0"/>
              </a:rPr>
              <a:t>Our data collection process integrated two complementary approaches to build a comprehensive dataset for analysis:</a:t>
            </a:r>
          </a:p>
          <a:p>
            <a:pPr marL="0" indent="0">
              <a:buNone/>
            </a:pPr>
            <a:endParaRPr lang="en-CA" sz="1800" dirty="0">
              <a:latin typeface="Abadi" panose="020B0604020104020204" pitchFamily="34" charset="0"/>
            </a:endParaRPr>
          </a:p>
          <a:p>
            <a:pPr>
              <a:buFont typeface="Arial" panose="020B0604020202020204" pitchFamily="34" charset="0"/>
              <a:buChar char="•"/>
            </a:pPr>
            <a:r>
              <a:rPr lang="en-CA" sz="1800" b="1" dirty="0">
                <a:latin typeface="Abadi" panose="020B0604020104020204" pitchFamily="34" charset="0"/>
              </a:rPr>
              <a:t>SpaceX REST API:</a:t>
            </a:r>
            <a:br>
              <a:rPr lang="en-CA" sz="1800" dirty="0">
                <a:latin typeface="Abadi" panose="020B0604020104020204" pitchFamily="34" charset="0"/>
              </a:rPr>
            </a:br>
            <a:r>
              <a:rPr lang="en-CA" sz="1800" dirty="0">
                <a:latin typeface="Abadi" panose="020B0604020104020204" pitchFamily="34" charset="0"/>
              </a:rPr>
              <a:t>We accessed the SpaceX REST API (</a:t>
            </a:r>
            <a:r>
              <a:rPr lang="en-CA" sz="1800" dirty="0" err="1">
                <a:latin typeface="Abadi" panose="020B0604020104020204" pitchFamily="34" charset="0"/>
              </a:rPr>
              <a:t>api.spacexdata.com</a:t>
            </a:r>
            <a:r>
              <a:rPr lang="en-CA" sz="1800" dirty="0">
                <a:latin typeface="Abadi" panose="020B0604020104020204" pitchFamily="34" charset="0"/>
              </a:rPr>
              <a:t>/v4/) to retrieve a JSON file containing detailed launch information (e.g., flight numbers, dates, booster versions, payload mass, etc.). The JSON data was then transformed into a </a:t>
            </a:r>
            <a:r>
              <a:rPr lang="en-CA" sz="1800" dirty="0" err="1">
                <a:latin typeface="Abadi" panose="020B0604020104020204" pitchFamily="34" charset="0"/>
              </a:rPr>
              <a:t>dataframe</a:t>
            </a:r>
            <a:r>
              <a:rPr lang="en-CA" sz="1800" dirty="0">
                <a:latin typeface="Abadi" panose="020B0604020104020204" pitchFamily="34" charset="0"/>
              </a:rPr>
              <a:t>, cleaned, and exported.</a:t>
            </a:r>
          </a:p>
          <a:p>
            <a:pPr>
              <a:buFont typeface="Arial" panose="020B0604020202020204" pitchFamily="34" charset="0"/>
              <a:buChar char="•"/>
            </a:pPr>
            <a:endParaRPr lang="en-CA" sz="1800" dirty="0">
              <a:latin typeface="Abadi" panose="020B0604020104020204" pitchFamily="34" charset="0"/>
            </a:endParaRPr>
          </a:p>
          <a:p>
            <a:pPr>
              <a:buFont typeface="Arial" panose="020B0604020202020204" pitchFamily="34" charset="0"/>
              <a:buChar char="•"/>
            </a:pPr>
            <a:r>
              <a:rPr lang="en-CA" sz="1800" b="1" dirty="0">
                <a:latin typeface="Abadi" panose="020B0604020104020204" pitchFamily="34" charset="0"/>
              </a:rPr>
              <a:t>Wikipedia Web Scraping:</a:t>
            </a:r>
            <a:br>
              <a:rPr lang="en-CA" sz="1800" dirty="0">
                <a:latin typeface="Abadi" panose="020B0604020104020204" pitchFamily="34" charset="0"/>
              </a:rPr>
            </a:br>
            <a:r>
              <a:rPr lang="en-CA" sz="1800" dirty="0">
                <a:latin typeface="Abadi" panose="020B0604020104020204" pitchFamily="34" charset="0"/>
              </a:rPr>
              <a:t>We scraped the Falcon 9 and Falcon Heavy launches page on Wikipedia to extract additional launch details (e.g., launch site, payload, customer, launch outcome, etc.). The HTML content was processed using </a:t>
            </a:r>
            <a:r>
              <a:rPr lang="en-CA" sz="1800" dirty="0" err="1">
                <a:latin typeface="Abadi" panose="020B0604020104020204" pitchFamily="34" charset="0"/>
              </a:rPr>
              <a:t>BeautifulSoup</a:t>
            </a:r>
            <a:r>
              <a:rPr lang="en-CA" sz="1800" dirty="0">
                <a:latin typeface="Abadi" panose="020B0604020104020204" pitchFamily="34" charset="0"/>
              </a:rPr>
              <a:t>, converted into a </a:t>
            </a:r>
            <a:r>
              <a:rPr lang="en-CA" sz="1800" dirty="0" err="1">
                <a:latin typeface="Abadi" panose="020B0604020104020204" pitchFamily="34" charset="0"/>
              </a:rPr>
              <a:t>dataframe</a:t>
            </a:r>
            <a:r>
              <a:rPr lang="en-CA" sz="1800" dirty="0">
                <a:latin typeface="Abadi" panose="020B0604020104020204" pitchFamily="34" charset="0"/>
              </a:rPr>
              <a:t>, and exported.</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2794DB0-D123-2EAA-64B6-BDECE430B1E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B52889C-5E86-1D6A-83FF-CFF58E959DE9}"/>
              </a:ext>
            </a:extLst>
          </p:cNvPr>
          <p:cNvSpPr>
            <a:spLocks noGrp="1"/>
          </p:cNvSpPr>
          <p:nvPr>
            <p:ph type="sldNum" sz="quarter" idx="12"/>
          </p:nvPr>
        </p:nvSpPr>
        <p:spPr>
          <a:xfrm>
            <a:off x="8714772" y="6210239"/>
            <a:ext cx="2743200" cy="401638"/>
          </a:xfrm>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25EFFC74-18B3-793F-B493-2761DD05F87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hlinkClick r:id="rId4" tooltip="Data Collection API"/>
            <a:extLst>
              <a:ext uri="{FF2B5EF4-FFF2-40B4-BE49-F238E27FC236}">
                <a16:creationId xmlns:a16="http://schemas.microsoft.com/office/drawing/2014/main" id="{73FA0C78-5EE5-F3CB-75E3-072E65B5DDDD}"/>
              </a:ext>
            </a:extLst>
          </p:cNvPr>
          <p:cNvSpPr txBox="1"/>
          <p:nvPr/>
        </p:nvSpPr>
        <p:spPr>
          <a:xfrm>
            <a:off x="4285151" y="6226392"/>
            <a:ext cx="3888828" cy="369332"/>
          </a:xfrm>
          <a:prstGeom prst="rect">
            <a:avLst/>
          </a:prstGeom>
          <a:noFill/>
        </p:spPr>
        <p:txBody>
          <a:bodyPr wrap="square">
            <a:spAutoFit/>
          </a:bodyPr>
          <a:lstStyle/>
          <a:p>
            <a:pPr algn="ctr"/>
            <a:r>
              <a:rPr lang="en-US" dirty="0">
                <a:hlinkClick r:id="rId5"/>
              </a:rPr>
              <a:t>GitHub URL -&gt; Data Collection API</a:t>
            </a:r>
            <a:endParaRPr lang="en-US" dirty="0"/>
          </a:p>
        </p:txBody>
      </p:sp>
      <p:grpSp>
        <p:nvGrpSpPr>
          <p:cNvPr id="218" name="Group 217">
            <a:extLst>
              <a:ext uri="{FF2B5EF4-FFF2-40B4-BE49-F238E27FC236}">
                <a16:creationId xmlns:a16="http://schemas.microsoft.com/office/drawing/2014/main" id="{CBA71A40-5D9D-A4ED-C63F-F2DBEE55E5D2}"/>
              </a:ext>
            </a:extLst>
          </p:cNvPr>
          <p:cNvGrpSpPr/>
          <p:nvPr/>
        </p:nvGrpSpPr>
        <p:grpSpPr>
          <a:xfrm>
            <a:off x="770010" y="1632982"/>
            <a:ext cx="11228533" cy="4041785"/>
            <a:chOff x="770010" y="1632982"/>
            <a:chExt cx="11228533" cy="4041785"/>
          </a:xfrm>
        </p:grpSpPr>
        <p:cxnSp>
          <p:nvCxnSpPr>
            <p:cNvPr id="13" name="Elbow Connector 12">
              <a:extLst>
                <a:ext uri="{FF2B5EF4-FFF2-40B4-BE49-F238E27FC236}">
                  <a16:creationId xmlns:a16="http://schemas.microsoft.com/office/drawing/2014/main" id="{59A6F008-F92A-3CAC-3B6C-8B445022BFB4}"/>
                </a:ext>
              </a:extLst>
            </p:cNvPr>
            <p:cNvCxnSpPr>
              <a:cxnSpLocks/>
              <a:endCxn id="200" idx="0"/>
            </p:cNvCxnSpPr>
            <p:nvPr/>
          </p:nvCxnSpPr>
          <p:spPr>
            <a:xfrm>
              <a:off x="10086372" y="2307015"/>
              <a:ext cx="0" cy="93436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C95CC29B-EE06-1920-8E8F-25CB3C6B19C1}"/>
                </a:ext>
              </a:extLst>
            </p:cNvPr>
            <p:cNvCxnSpPr>
              <a:cxnSpLocks/>
              <a:stCxn id="189" idx="3"/>
              <a:endCxn id="202" idx="1"/>
            </p:cNvCxnSpPr>
            <p:nvPr/>
          </p:nvCxnSpPr>
          <p:spPr>
            <a:xfrm flipV="1">
              <a:off x="2733080" y="4259947"/>
              <a:ext cx="1927578" cy="565941"/>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5F57A5EB-5B7D-8A4D-C7B2-0B2825D5ED6B}"/>
                </a:ext>
              </a:extLst>
            </p:cNvPr>
            <p:cNvCxnSpPr>
              <a:cxnSpLocks/>
              <a:stCxn id="202" idx="3"/>
              <a:endCxn id="206" idx="1"/>
            </p:cNvCxnSpPr>
            <p:nvPr/>
          </p:nvCxnSpPr>
          <p:spPr>
            <a:xfrm flipV="1">
              <a:off x="7882216" y="2137594"/>
              <a:ext cx="1020488" cy="212235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48DD7F63-648E-3F82-7346-A611E4513093}"/>
                </a:ext>
              </a:extLst>
            </p:cNvPr>
            <p:cNvCxnSpPr>
              <a:cxnSpLocks/>
            </p:cNvCxnSpPr>
            <p:nvPr/>
          </p:nvCxnSpPr>
          <p:spPr>
            <a:xfrm>
              <a:off x="10122853" y="4090501"/>
              <a:ext cx="3013" cy="7958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2">
              <a:extLst>
                <a:ext uri="{FF2B5EF4-FFF2-40B4-BE49-F238E27FC236}">
                  <a16:creationId xmlns:a16="http://schemas.microsoft.com/office/drawing/2014/main" id="{CF3C3C40-B3FF-93F5-431F-AD5A0DE0178A}"/>
                </a:ext>
              </a:extLst>
            </p:cNvPr>
            <p:cNvCxnSpPr>
              <a:cxnSpLocks/>
              <a:endCxn id="186" idx="0"/>
            </p:cNvCxnSpPr>
            <p:nvPr/>
          </p:nvCxnSpPr>
          <p:spPr>
            <a:xfrm>
              <a:off x="2029654" y="2328873"/>
              <a:ext cx="0" cy="5830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E4E80867-E982-0CF2-1AA4-03900E7A98E9}"/>
                </a:ext>
              </a:extLst>
            </p:cNvPr>
            <p:cNvGrpSpPr/>
            <p:nvPr/>
          </p:nvGrpSpPr>
          <p:grpSpPr>
            <a:xfrm>
              <a:off x="770010" y="1632982"/>
              <a:ext cx="3515141" cy="655267"/>
              <a:chOff x="770011" y="1439833"/>
              <a:chExt cx="3515141" cy="655267"/>
            </a:xfrm>
          </p:grpSpPr>
          <p:sp>
            <p:nvSpPr>
              <p:cNvPr id="183" name="Text Placeholder 2">
                <a:extLst>
                  <a:ext uri="{FF2B5EF4-FFF2-40B4-BE49-F238E27FC236}">
                    <a16:creationId xmlns:a16="http://schemas.microsoft.com/office/drawing/2014/main" id="{E9211D1E-CC08-9EBD-9DB0-0880968308FE}"/>
                  </a:ext>
                </a:extLst>
              </p:cNvPr>
              <p:cNvSpPr txBox="1">
                <a:spLocks/>
              </p:cNvSpPr>
              <p:nvPr/>
            </p:nvSpPr>
            <p:spPr>
              <a:xfrm>
                <a:off x="770011" y="1439833"/>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1. API Call</a:t>
                </a:r>
                <a:endParaRPr lang="en-US" sz="1800" dirty="0">
                  <a:solidFill>
                    <a:schemeClr val="accent3">
                      <a:lumMod val="25000"/>
                    </a:schemeClr>
                  </a:solidFill>
                  <a:latin typeface="Abadi" panose="020B0604020104020204" pitchFamily="34" charset="0"/>
                </a:endParaRPr>
              </a:p>
            </p:txBody>
          </p:sp>
          <p:pic>
            <p:nvPicPr>
              <p:cNvPr id="185" name="Picture 184">
                <a:extLst>
                  <a:ext uri="{FF2B5EF4-FFF2-40B4-BE49-F238E27FC236}">
                    <a16:creationId xmlns:a16="http://schemas.microsoft.com/office/drawing/2014/main" id="{003C93AD-8E81-C5FE-15B8-05EAA52777A1}"/>
                  </a:ext>
                </a:extLst>
              </p:cNvPr>
              <p:cNvPicPr>
                <a:picLocks noChangeAspect="1"/>
              </p:cNvPicPr>
              <p:nvPr/>
            </p:nvPicPr>
            <p:blipFill>
              <a:blip r:embed="rId6"/>
              <a:stretch>
                <a:fillRect/>
              </a:stretch>
            </p:blipFill>
            <p:spPr>
              <a:xfrm>
                <a:off x="823392" y="1771439"/>
                <a:ext cx="3461760" cy="323661"/>
              </a:xfrm>
              <a:prstGeom prst="rect">
                <a:avLst/>
              </a:prstGeom>
            </p:spPr>
          </p:pic>
        </p:grpSp>
        <p:grpSp>
          <p:nvGrpSpPr>
            <p:cNvPr id="191" name="Group 190">
              <a:extLst>
                <a:ext uri="{FF2B5EF4-FFF2-40B4-BE49-F238E27FC236}">
                  <a16:creationId xmlns:a16="http://schemas.microsoft.com/office/drawing/2014/main" id="{90ADC39E-5F20-A875-976C-66F7349345F6}"/>
                </a:ext>
              </a:extLst>
            </p:cNvPr>
            <p:cNvGrpSpPr/>
            <p:nvPr/>
          </p:nvGrpSpPr>
          <p:grpSpPr>
            <a:xfrm>
              <a:off x="770010" y="2911911"/>
              <a:ext cx="2976484" cy="548747"/>
              <a:chOff x="770011" y="2507290"/>
              <a:chExt cx="2976484" cy="548747"/>
            </a:xfrm>
          </p:grpSpPr>
          <p:sp>
            <p:nvSpPr>
              <p:cNvPr id="186" name="Text Placeholder 2">
                <a:extLst>
                  <a:ext uri="{FF2B5EF4-FFF2-40B4-BE49-F238E27FC236}">
                    <a16:creationId xmlns:a16="http://schemas.microsoft.com/office/drawing/2014/main" id="{3F2BA7F6-63AE-F37A-693E-E4972284C6C3}"/>
                  </a:ext>
                </a:extLst>
              </p:cNvPr>
              <p:cNvSpPr txBox="1">
                <a:spLocks/>
              </p:cNvSpPr>
              <p:nvPr/>
            </p:nvSpPr>
            <p:spPr>
              <a:xfrm>
                <a:off x="770011" y="2507290"/>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2. Receive JSON File</a:t>
                </a:r>
                <a:endParaRPr lang="en-US" sz="1800" dirty="0">
                  <a:solidFill>
                    <a:schemeClr val="accent3">
                      <a:lumMod val="25000"/>
                    </a:schemeClr>
                  </a:solidFill>
                  <a:latin typeface="Abadi" panose="020B0604020104020204" pitchFamily="34" charset="0"/>
                </a:endParaRPr>
              </a:p>
            </p:txBody>
          </p:sp>
          <p:pic>
            <p:nvPicPr>
              <p:cNvPr id="187" name="Picture 186">
                <a:extLst>
                  <a:ext uri="{FF2B5EF4-FFF2-40B4-BE49-F238E27FC236}">
                    <a16:creationId xmlns:a16="http://schemas.microsoft.com/office/drawing/2014/main" id="{547D3032-D684-2890-F93B-2F97303CDE9F}"/>
                  </a:ext>
                </a:extLst>
              </p:cNvPr>
              <p:cNvPicPr>
                <a:picLocks noChangeAspect="1"/>
              </p:cNvPicPr>
              <p:nvPr/>
            </p:nvPicPr>
            <p:blipFill>
              <a:blip r:embed="rId7"/>
              <a:stretch>
                <a:fillRect/>
              </a:stretch>
            </p:blipFill>
            <p:spPr>
              <a:xfrm>
                <a:off x="823392" y="2835425"/>
                <a:ext cx="2923103" cy="220612"/>
              </a:xfrm>
              <a:prstGeom prst="rect">
                <a:avLst/>
              </a:prstGeom>
            </p:spPr>
          </p:pic>
        </p:grpSp>
        <p:grpSp>
          <p:nvGrpSpPr>
            <p:cNvPr id="190" name="Group 189">
              <a:extLst>
                <a:ext uri="{FF2B5EF4-FFF2-40B4-BE49-F238E27FC236}">
                  <a16:creationId xmlns:a16="http://schemas.microsoft.com/office/drawing/2014/main" id="{49767817-B7BF-A9EB-304F-330F53DD81EB}"/>
                </a:ext>
              </a:extLst>
            </p:cNvPr>
            <p:cNvGrpSpPr/>
            <p:nvPr/>
          </p:nvGrpSpPr>
          <p:grpSpPr>
            <a:xfrm>
              <a:off x="823391" y="4082313"/>
              <a:ext cx="2519288" cy="1099579"/>
              <a:chOff x="770011" y="3574747"/>
              <a:chExt cx="2519288" cy="1099579"/>
            </a:xfrm>
          </p:grpSpPr>
          <p:sp>
            <p:nvSpPr>
              <p:cNvPr id="188" name="Text Placeholder 2">
                <a:extLst>
                  <a:ext uri="{FF2B5EF4-FFF2-40B4-BE49-F238E27FC236}">
                    <a16:creationId xmlns:a16="http://schemas.microsoft.com/office/drawing/2014/main" id="{EE6BF9A1-781A-1F3A-941A-A14C69DC8813}"/>
                  </a:ext>
                </a:extLst>
              </p:cNvPr>
              <p:cNvSpPr txBox="1">
                <a:spLocks/>
              </p:cNvSpPr>
              <p:nvPr/>
            </p:nvSpPr>
            <p:spPr>
              <a:xfrm>
                <a:off x="770011" y="3574747"/>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3. Transform Data</a:t>
                </a:r>
                <a:endParaRPr lang="en-US" sz="1800" dirty="0">
                  <a:solidFill>
                    <a:schemeClr val="accent3">
                      <a:lumMod val="25000"/>
                    </a:schemeClr>
                  </a:solidFill>
                  <a:latin typeface="Abadi" panose="020B0604020104020204" pitchFamily="34" charset="0"/>
                </a:endParaRPr>
              </a:p>
            </p:txBody>
          </p:sp>
          <p:pic>
            <p:nvPicPr>
              <p:cNvPr id="189" name="Picture 188">
                <a:extLst>
                  <a:ext uri="{FF2B5EF4-FFF2-40B4-BE49-F238E27FC236}">
                    <a16:creationId xmlns:a16="http://schemas.microsoft.com/office/drawing/2014/main" id="{4A4D740B-8B68-3D93-1A3B-30D572D417F9}"/>
                  </a:ext>
                </a:extLst>
              </p:cNvPr>
              <p:cNvPicPr>
                <a:picLocks noChangeAspect="1"/>
              </p:cNvPicPr>
              <p:nvPr/>
            </p:nvPicPr>
            <p:blipFill>
              <a:blip r:embed="rId8"/>
              <a:stretch>
                <a:fillRect/>
              </a:stretch>
            </p:blipFill>
            <p:spPr>
              <a:xfrm>
                <a:off x="823392" y="3962317"/>
                <a:ext cx="1856308" cy="712009"/>
              </a:xfrm>
              <a:prstGeom prst="rect">
                <a:avLst/>
              </a:prstGeom>
            </p:spPr>
          </p:pic>
        </p:grpSp>
        <p:cxnSp>
          <p:nvCxnSpPr>
            <p:cNvPr id="197" name="Elbow Connector 12">
              <a:extLst>
                <a:ext uri="{FF2B5EF4-FFF2-40B4-BE49-F238E27FC236}">
                  <a16:creationId xmlns:a16="http://schemas.microsoft.com/office/drawing/2014/main" id="{4815B52F-9518-9C85-B7F2-448BA5C2FBFC}"/>
                </a:ext>
              </a:extLst>
            </p:cNvPr>
            <p:cNvCxnSpPr>
              <a:cxnSpLocks/>
            </p:cNvCxnSpPr>
            <p:nvPr/>
          </p:nvCxnSpPr>
          <p:spPr>
            <a:xfrm>
              <a:off x="2029654" y="3499275"/>
              <a:ext cx="0" cy="5830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0" name="Text Placeholder 2">
              <a:extLst>
                <a:ext uri="{FF2B5EF4-FFF2-40B4-BE49-F238E27FC236}">
                  <a16:creationId xmlns:a16="http://schemas.microsoft.com/office/drawing/2014/main" id="{AB16AB4B-F0D0-D956-9662-93A55AB55C2A}"/>
                </a:ext>
              </a:extLst>
            </p:cNvPr>
            <p:cNvSpPr txBox="1">
              <a:spLocks/>
            </p:cNvSpPr>
            <p:nvPr/>
          </p:nvSpPr>
          <p:spPr>
            <a:xfrm>
              <a:off x="8826728" y="3241384"/>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6. Filter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a:endParaRPr>
            </a:p>
          </p:txBody>
        </p:sp>
        <p:sp>
          <p:nvSpPr>
            <p:cNvPr id="201" name="Text Placeholder 2">
              <a:extLst>
                <a:ext uri="{FF2B5EF4-FFF2-40B4-BE49-F238E27FC236}">
                  <a16:creationId xmlns:a16="http://schemas.microsoft.com/office/drawing/2014/main" id="{316CE511-E1F2-E061-87BC-0E7AE46E5A89}"/>
                </a:ext>
              </a:extLst>
            </p:cNvPr>
            <p:cNvSpPr txBox="1">
              <a:spLocks/>
            </p:cNvSpPr>
            <p:nvPr/>
          </p:nvSpPr>
          <p:spPr>
            <a:xfrm>
              <a:off x="9304610" y="4886384"/>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7. Export CSV</a:t>
              </a:r>
              <a:endParaRPr lang="en-US" sz="1800" dirty="0">
                <a:solidFill>
                  <a:schemeClr val="accent3">
                    <a:lumMod val="25000"/>
                  </a:schemeClr>
                </a:solidFill>
                <a:latin typeface="Abadi" panose="020B0604020104020204" pitchFamily="34" charset="0"/>
              </a:endParaRPr>
            </a:p>
          </p:txBody>
        </p:sp>
        <p:grpSp>
          <p:nvGrpSpPr>
            <p:cNvPr id="203" name="Group 202">
              <a:extLst>
                <a:ext uri="{FF2B5EF4-FFF2-40B4-BE49-F238E27FC236}">
                  <a16:creationId xmlns:a16="http://schemas.microsoft.com/office/drawing/2014/main" id="{407F9B33-2F35-567D-34F1-1ABB9ED625C6}"/>
                </a:ext>
              </a:extLst>
            </p:cNvPr>
            <p:cNvGrpSpPr/>
            <p:nvPr/>
          </p:nvGrpSpPr>
          <p:grpSpPr>
            <a:xfrm>
              <a:off x="4609857" y="2489859"/>
              <a:ext cx="3272359" cy="3184908"/>
              <a:chOff x="5471591" y="3361941"/>
              <a:chExt cx="3272359" cy="3184908"/>
            </a:xfrm>
          </p:grpSpPr>
          <p:sp>
            <p:nvSpPr>
              <p:cNvPr id="198" name="Text Placeholder 2">
                <a:extLst>
                  <a:ext uri="{FF2B5EF4-FFF2-40B4-BE49-F238E27FC236}">
                    <a16:creationId xmlns:a16="http://schemas.microsoft.com/office/drawing/2014/main" id="{A5D09FD9-9032-ACA9-905B-429432B39085}"/>
                  </a:ext>
                </a:extLst>
              </p:cNvPr>
              <p:cNvSpPr txBox="1">
                <a:spLocks/>
              </p:cNvSpPr>
              <p:nvPr/>
            </p:nvSpPr>
            <p:spPr>
              <a:xfrm>
                <a:off x="5471591" y="3361941"/>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4. Create Dictionary</a:t>
                </a:r>
                <a:endParaRPr lang="en-US" sz="1800" dirty="0">
                  <a:solidFill>
                    <a:schemeClr val="accent3">
                      <a:lumMod val="25000"/>
                    </a:schemeClr>
                  </a:solidFill>
                  <a:latin typeface="Abadi" panose="020B0604020104020204" pitchFamily="34" charset="0"/>
                </a:endParaRPr>
              </a:p>
            </p:txBody>
          </p:sp>
          <p:pic>
            <p:nvPicPr>
              <p:cNvPr id="202" name="Picture 201">
                <a:extLst>
                  <a:ext uri="{FF2B5EF4-FFF2-40B4-BE49-F238E27FC236}">
                    <a16:creationId xmlns:a16="http://schemas.microsoft.com/office/drawing/2014/main" id="{D509D507-6E2C-92FA-640A-21FFA59BF8F2}"/>
                  </a:ext>
                </a:extLst>
              </p:cNvPr>
              <p:cNvPicPr>
                <a:picLocks noChangeAspect="1"/>
              </p:cNvPicPr>
              <p:nvPr/>
            </p:nvPicPr>
            <p:blipFill>
              <a:blip r:embed="rId9"/>
              <a:stretch>
                <a:fillRect/>
              </a:stretch>
            </p:blipFill>
            <p:spPr>
              <a:xfrm>
                <a:off x="5522392" y="3717208"/>
                <a:ext cx="3221558" cy="2829641"/>
              </a:xfrm>
              <a:prstGeom prst="rect">
                <a:avLst/>
              </a:prstGeom>
            </p:spPr>
          </p:pic>
        </p:grpSp>
        <p:grpSp>
          <p:nvGrpSpPr>
            <p:cNvPr id="207" name="Group 206">
              <a:extLst>
                <a:ext uri="{FF2B5EF4-FFF2-40B4-BE49-F238E27FC236}">
                  <a16:creationId xmlns:a16="http://schemas.microsoft.com/office/drawing/2014/main" id="{9F2C7B3E-AB18-F4FE-5D45-CA46593BA08F}"/>
                </a:ext>
              </a:extLst>
            </p:cNvPr>
            <p:cNvGrpSpPr/>
            <p:nvPr/>
          </p:nvGrpSpPr>
          <p:grpSpPr>
            <a:xfrm>
              <a:off x="8902704" y="1671407"/>
              <a:ext cx="2743194" cy="590011"/>
              <a:chOff x="9172031" y="2469130"/>
              <a:chExt cx="2743194" cy="590011"/>
            </a:xfrm>
          </p:grpSpPr>
          <p:sp>
            <p:nvSpPr>
              <p:cNvPr id="199" name="Text Placeholder 2">
                <a:extLst>
                  <a:ext uri="{FF2B5EF4-FFF2-40B4-BE49-F238E27FC236}">
                    <a16:creationId xmlns:a16="http://schemas.microsoft.com/office/drawing/2014/main" id="{E5244A05-29B3-0DC0-2868-7E2077FD0CE7}"/>
                  </a:ext>
                </a:extLst>
              </p:cNvPr>
              <p:cNvSpPr txBox="1">
                <a:spLocks/>
              </p:cNvSpPr>
              <p:nvPr/>
            </p:nvSpPr>
            <p:spPr>
              <a:xfrm>
                <a:off x="9176297" y="2469130"/>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5. Create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panose="020B0604020104020204" pitchFamily="34" charset="0"/>
                </a:endParaRPr>
              </a:p>
            </p:txBody>
          </p:sp>
          <p:pic>
            <p:nvPicPr>
              <p:cNvPr id="206" name="Picture 205">
                <a:extLst>
                  <a:ext uri="{FF2B5EF4-FFF2-40B4-BE49-F238E27FC236}">
                    <a16:creationId xmlns:a16="http://schemas.microsoft.com/office/drawing/2014/main" id="{E23FA0BF-35D4-903C-30AE-77EE173681F0}"/>
                  </a:ext>
                </a:extLst>
              </p:cNvPr>
              <p:cNvPicPr>
                <a:picLocks noChangeAspect="1"/>
              </p:cNvPicPr>
              <p:nvPr/>
            </p:nvPicPr>
            <p:blipFill>
              <a:blip r:embed="rId10"/>
              <a:stretch>
                <a:fillRect/>
              </a:stretch>
            </p:blipFill>
            <p:spPr>
              <a:xfrm>
                <a:off x="9172031" y="2811492"/>
                <a:ext cx="2743194" cy="247649"/>
              </a:xfrm>
              <a:prstGeom prst="rect">
                <a:avLst/>
              </a:prstGeom>
            </p:spPr>
          </p:pic>
        </p:grpSp>
        <p:pic>
          <p:nvPicPr>
            <p:cNvPr id="211" name="Picture 210">
              <a:extLst>
                <a:ext uri="{FF2B5EF4-FFF2-40B4-BE49-F238E27FC236}">
                  <a16:creationId xmlns:a16="http://schemas.microsoft.com/office/drawing/2014/main" id="{9F7F7723-A19B-E733-678E-97F6FCB51DD1}"/>
                </a:ext>
              </a:extLst>
            </p:cNvPr>
            <p:cNvPicPr>
              <a:picLocks noChangeAspect="1"/>
            </p:cNvPicPr>
            <p:nvPr/>
          </p:nvPicPr>
          <p:blipFill>
            <a:blip r:embed="rId11"/>
            <a:stretch>
              <a:fillRect/>
            </a:stretch>
          </p:blipFill>
          <p:spPr>
            <a:xfrm>
              <a:off x="8902704" y="3588182"/>
              <a:ext cx="2882896" cy="355824"/>
            </a:xfrm>
            <a:prstGeom prst="rect">
              <a:avLst/>
            </a:prstGeom>
          </p:spPr>
        </p:pic>
        <p:pic>
          <p:nvPicPr>
            <p:cNvPr id="212" name="Picture 211">
              <a:extLst>
                <a:ext uri="{FF2B5EF4-FFF2-40B4-BE49-F238E27FC236}">
                  <a16:creationId xmlns:a16="http://schemas.microsoft.com/office/drawing/2014/main" id="{0FB0BD9B-B4D4-D226-66B6-3336C7CACE35}"/>
                </a:ext>
              </a:extLst>
            </p:cNvPr>
            <p:cNvPicPr>
              <a:picLocks noChangeAspect="1"/>
            </p:cNvPicPr>
            <p:nvPr/>
          </p:nvPicPr>
          <p:blipFill>
            <a:blip r:embed="rId12"/>
            <a:stretch>
              <a:fillRect/>
            </a:stretch>
          </p:blipFill>
          <p:spPr>
            <a:xfrm>
              <a:off x="8334684" y="5225173"/>
              <a:ext cx="3663859" cy="169338"/>
            </a:xfrm>
            <a:prstGeom prst="rect">
              <a:avLst/>
            </a:prstGeom>
          </p:spPr>
        </p:pic>
      </p:grpSp>
    </p:spTree>
    <p:extLst>
      <p:ext uri="{BB962C8B-B14F-4D97-AF65-F5344CB8AC3E}">
        <p14:creationId xmlns:p14="http://schemas.microsoft.com/office/powerpoint/2010/main" val="1015819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94811" y="6284484"/>
            <a:ext cx="2743200" cy="401638"/>
          </a:xfrm>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hlinkClick r:id="rId4" tooltip="Data Collection API"/>
            <a:extLst>
              <a:ext uri="{FF2B5EF4-FFF2-40B4-BE49-F238E27FC236}">
                <a16:creationId xmlns:a16="http://schemas.microsoft.com/office/drawing/2014/main" id="{54F4BFCB-7079-5E97-7FD1-77837BDB2F6F}"/>
              </a:ext>
            </a:extLst>
          </p:cNvPr>
          <p:cNvSpPr txBox="1"/>
          <p:nvPr/>
        </p:nvSpPr>
        <p:spPr>
          <a:xfrm>
            <a:off x="3497190" y="6300637"/>
            <a:ext cx="5031997" cy="369332"/>
          </a:xfrm>
          <a:prstGeom prst="rect">
            <a:avLst/>
          </a:prstGeom>
          <a:noFill/>
        </p:spPr>
        <p:txBody>
          <a:bodyPr wrap="square">
            <a:spAutoFit/>
          </a:bodyPr>
          <a:lstStyle/>
          <a:p>
            <a:pPr algn="ctr"/>
            <a:r>
              <a:rPr lang="en-US" dirty="0">
                <a:hlinkClick r:id="rId5"/>
              </a:rPr>
              <a:t>GitHub URL -&gt; Data Collection Web Scraping</a:t>
            </a:r>
            <a:endParaRPr lang="en-US" dirty="0"/>
          </a:p>
        </p:txBody>
      </p:sp>
      <p:grpSp>
        <p:nvGrpSpPr>
          <p:cNvPr id="73" name="Group 72">
            <a:extLst>
              <a:ext uri="{FF2B5EF4-FFF2-40B4-BE49-F238E27FC236}">
                <a16:creationId xmlns:a16="http://schemas.microsoft.com/office/drawing/2014/main" id="{AB73C3B5-35BF-885A-29F1-3585E41CCCD1}"/>
              </a:ext>
            </a:extLst>
          </p:cNvPr>
          <p:cNvGrpSpPr/>
          <p:nvPr/>
        </p:nvGrpSpPr>
        <p:grpSpPr>
          <a:xfrm>
            <a:off x="770010" y="1540450"/>
            <a:ext cx="11256890" cy="4462107"/>
            <a:chOff x="770010" y="1540450"/>
            <a:chExt cx="11256890" cy="4462107"/>
          </a:xfrm>
        </p:grpSpPr>
        <p:cxnSp>
          <p:nvCxnSpPr>
            <p:cNvPr id="8" name="Elbow Connector 12">
              <a:extLst>
                <a:ext uri="{FF2B5EF4-FFF2-40B4-BE49-F238E27FC236}">
                  <a16:creationId xmlns:a16="http://schemas.microsoft.com/office/drawing/2014/main" id="{0A33D8F0-6667-F423-26A0-7AE459583821}"/>
                </a:ext>
              </a:extLst>
            </p:cNvPr>
            <p:cNvCxnSpPr>
              <a:cxnSpLocks/>
              <a:stCxn id="65" idx="1"/>
              <a:endCxn id="67" idx="3"/>
            </p:cNvCxnSpPr>
            <p:nvPr/>
          </p:nvCxnSpPr>
          <p:spPr>
            <a:xfrm flipH="1" flipV="1">
              <a:off x="4664453" y="5777070"/>
              <a:ext cx="2218947" cy="530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EA708BAB-4A0A-EA70-A444-198DD60850C6}"/>
                </a:ext>
              </a:extLst>
            </p:cNvPr>
            <p:cNvCxnSpPr>
              <a:cxnSpLocks/>
              <a:stCxn id="40" idx="3"/>
              <a:endCxn id="43" idx="1"/>
            </p:cNvCxnSpPr>
            <p:nvPr/>
          </p:nvCxnSpPr>
          <p:spPr>
            <a:xfrm flipV="1">
              <a:off x="4299443" y="3296506"/>
              <a:ext cx="3046076" cy="117643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2AE6F882-21EA-6774-6D12-09840D6DA60B}"/>
                </a:ext>
              </a:extLst>
            </p:cNvPr>
            <p:cNvCxnSpPr>
              <a:cxnSpLocks/>
              <a:stCxn id="43" idx="3"/>
            </p:cNvCxnSpPr>
            <p:nvPr/>
          </p:nvCxnSpPr>
          <p:spPr>
            <a:xfrm>
              <a:off x="10419198" y="3296506"/>
              <a:ext cx="866413" cy="221954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72E4D10-92DB-2D02-8307-D96CC7C78A0E}"/>
                </a:ext>
              </a:extLst>
            </p:cNvPr>
            <p:cNvCxnSpPr>
              <a:cxnSpLocks/>
            </p:cNvCxnSpPr>
            <p:nvPr/>
          </p:nvCxnSpPr>
          <p:spPr>
            <a:xfrm>
              <a:off x="2029654" y="2328873"/>
              <a:ext cx="0" cy="59983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2">
              <a:extLst>
                <a:ext uri="{FF2B5EF4-FFF2-40B4-BE49-F238E27FC236}">
                  <a16:creationId xmlns:a16="http://schemas.microsoft.com/office/drawing/2014/main" id="{C3085B7A-BFD6-92EA-E806-A7A7F031B101}"/>
                </a:ext>
              </a:extLst>
            </p:cNvPr>
            <p:cNvCxnSpPr>
              <a:cxnSpLocks/>
            </p:cNvCxnSpPr>
            <p:nvPr/>
          </p:nvCxnSpPr>
          <p:spPr>
            <a:xfrm>
              <a:off x="2029654" y="3518869"/>
              <a:ext cx="0" cy="5830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139F3A5-EFF3-84E4-764F-0FB895E185C9}"/>
                </a:ext>
              </a:extLst>
            </p:cNvPr>
            <p:cNvGrpSpPr/>
            <p:nvPr/>
          </p:nvGrpSpPr>
          <p:grpSpPr>
            <a:xfrm>
              <a:off x="770010" y="1632982"/>
              <a:ext cx="4338674" cy="611378"/>
              <a:chOff x="770010" y="1632982"/>
              <a:chExt cx="4338674" cy="611378"/>
            </a:xfrm>
          </p:grpSpPr>
          <p:sp>
            <p:nvSpPr>
              <p:cNvPr id="32" name="Text Placeholder 2">
                <a:extLst>
                  <a:ext uri="{FF2B5EF4-FFF2-40B4-BE49-F238E27FC236}">
                    <a16:creationId xmlns:a16="http://schemas.microsoft.com/office/drawing/2014/main" id="{DFB1FEE8-D0D4-1E90-C53E-1F04D5B45DB1}"/>
                  </a:ext>
                </a:extLst>
              </p:cNvPr>
              <p:cNvSpPr txBox="1">
                <a:spLocks/>
              </p:cNvSpPr>
              <p:nvPr/>
            </p:nvSpPr>
            <p:spPr>
              <a:xfrm>
                <a:off x="770010" y="1632982"/>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1. Access URL</a:t>
                </a:r>
                <a:endParaRPr lang="en-US" sz="1800" dirty="0">
                  <a:solidFill>
                    <a:schemeClr val="accent3">
                      <a:lumMod val="25000"/>
                    </a:schemeClr>
                  </a:solidFill>
                  <a:latin typeface="Abadi" panose="020B0604020104020204" pitchFamily="34" charset="0"/>
                </a:endParaRPr>
              </a:p>
            </p:txBody>
          </p:sp>
          <p:pic>
            <p:nvPicPr>
              <p:cNvPr id="34" name="Picture 33">
                <a:extLst>
                  <a:ext uri="{FF2B5EF4-FFF2-40B4-BE49-F238E27FC236}">
                    <a16:creationId xmlns:a16="http://schemas.microsoft.com/office/drawing/2014/main" id="{304939E3-E9D8-6E67-A86B-98846EF3BCF9}"/>
                  </a:ext>
                </a:extLst>
              </p:cNvPr>
              <p:cNvPicPr>
                <a:picLocks noChangeAspect="1"/>
              </p:cNvPicPr>
              <p:nvPr/>
            </p:nvPicPr>
            <p:blipFill>
              <a:blip r:embed="rId6"/>
              <a:stretch>
                <a:fillRect/>
              </a:stretch>
            </p:blipFill>
            <p:spPr>
              <a:xfrm>
                <a:off x="823391" y="1924451"/>
                <a:ext cx="4285293" cy="319909"/>
              </a:xfrm>
              <a:prstGeom prst="rect">
                <a:avLst/>
              </a:prstGeom>
            </p:spPr>
          </p:pic>
        </p:grpSp>
        <p:grpSp>
          <p:nvGrpSpPr>
            <p:cNvPr id="39" name="Group 38">
              <a:extLst>
                <a:ext uri="{FF2B5EF4-FFF2-40B4-BE49-F238E27FC236}">
                  <a16:creationId xmlns:a16="http://schemas.microsoft.com/office/drawing/2014/main" id="{83057480-4948-3AD4-EAF7-62A042E167F9}"/>
                </a:ext>
              </a:extLst>
            </p:cNvPr>
            <p:cNvGrpSpPr/>
            <p:nvPr/>
          </p:nvGrpSpPr>
          <p:grpSpPr>
            <a:xfrm>
              <a:off x="793044" y="2914737"/>
              <a:ext cx="2938373" cy="562334"/>
              <a:chOff x="770010" y="2911911"/>
              <a:chExt cx="2938373" cy="562334"/>
            </a:xfrm>
          </p:grpSpPr>
          <p:sp>
            <p:nvSpPr>
              <p:cNvPr id="30" name="Text Placeholder 2">
                <a:extLst>
                  <a:ext uri="{FF2B5EF4-FFF2-40B4-BE49-F238E27FC236}">
                    <a16:creationId xmlns:a16="http://schemas.microsoft.com/office/drawing/2014/main" id="{71887646-2E23-EE6C-0560-66BB27E48DB7}"/>
                  </a:ext>
                </a:extLst>
              </p:cNvPr>
              <p:cNvSpPr txBox="1">
                <a:spLocks/>
              </p:cNvSpPr>
              <p:nvPr/>
            </p:nvSpPr>
            <p:spPr>
              <a:xfrm>
                <a:off x="770010" y="2911911"/>
                <a:ext cx="2923102" cy="30353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2. Retrieve HTML Response</a:t>
                </a:r>
                <a:endParaRPr lang="en-US" sz="1800" dirty="0">
                  <a:solidFill>
                    <a:schemeClr val="accent3">
                      <a:lumMod val="25000"/>
                    </a:schemeClr>
                  </a:solidFill>
                  <a:latin typeface="Abadi" panose="020B0604020104020204" pitchFamily="34" charset="0"/>
                </a:endParaRPr>
              </a:p>
            </p:txBody>
          </p:sp>
          <p:pic>
            <p:nvPicPr>
              <p:cNvPr id="38" name="Picture 37">
                <a:extLst>
                  <a:ext uri="{FF2B5EF4-FFF2-40B4-BE49-F238E27FC236}">
                    <a16:creationId xmlns:a16="http://schemas.microsoft.com/office/drawing/2014/main" id="{891410C4-61D7-C821-94A5-438B98D597CD}"/>
                  </a:ext>
                </a:extLst>
              </p:cNvPr>
              <p:cNvPicPr>
                <a:picLocks noChangeAspect="1"/>
              </p:cNvPicPr>
              <p:nvPr/>
            </p:nvPicPr>
            <p:blipFill>
              <a:blip r:embed="rId7"/>
              <a:stretch>
                <a:fillRect/>
              </a:stretch>
            </p:blipFill>
            <p:spPr>
              <a:xfrm>
                <a:off x="838229" y="3231317"/>
                <a:ext cx="2870154" cy="242928"/>
              </a:xfrm>
              <a:prstGeom prst="rect">
                <a:avLst/>
              </a:prstGeom>
            </p:spPr>
          </p:pic>
        </p:grpSp>
        <p:grpSp>
          <p:nvGrpSpPr>
            <p:cNvPr id="41" name="Group 40">
              <a:extLst>
                <a:ext uri="{FF2B5EF4-FFF2-40B4-BE49-F238E27FC236}">
                  <a16:creationId xmlns:a16="http://schemas.microsoft.com/office/drawing/2014/main" id="{3FAADB67-A25B-85F3-A028-49EAC25E60F8}"/>
                </a:ext>
              </a:extLst>
            </p:cNvPr>
            <p:cNvGrpSpPr/>
            <p:nvPr/>
          </p:nvGrpSpPr>
          <p:grpSpPr>
            <a:xfrm>
              <a:off x="823391" y="4082313"/>
              <a:ext cx="3476052" cy="491070"/>
              <a:chOff x="823391" y="4082313"/>
              <a:chExt cx="3476052" cy="491070"/>
            </a:xfrm>
          </p:grpSpPr>
          <p:sp>
            <p:nvSpPr>
              <p:cNvPr id="28" name="Text Placeholder 2">
                <a:extLst>
                  <a:ext uri="{FF2B5EF4-FFF2-40B4-BE49-F238E27FC236}">
                    <a16:creationId xmlns:a16="http://schemas.microsoft.com/office/drawing/2014/main" id="{318D05FA-92D0-F8A4-D789-6619FFCF4ACF}"/>
                  </a:ext>
                </a:extLst>
              </p:cNvPr>
              <p:cNvSpPr txBox="1">
                <a:spLocks/>
              </p:cNvSpPr>
              <p:nvPr/>
            </p:nvSpPr>
            <p:spPr>
              <a:xfrm>
                <a:off x="823391" y="4082313"/>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3. Transform Data</a:t>
                </a:r>
                <a:endParaRPr lang="en-US" sz="1800" dirty="0">
                  <a:solidFill>
                    <a:schemeClr val="accent3">
                      <a:lumMod val="25000"/>
                    </a:schemeClr>
                  </a:solidFill>
                  <a:latin typeface="Abadi" panose="020B0604020104020204" pitchFamily="34" charset="0"/>
                </a:endParaRPr>
              </a:p>
            </p:txBody>
          </p:sp>
          <p:pic>
            <p:nvPicPr>
              <p:cNvPr id="40" name="Picture 39">
                <a:extLst>
                  <a:ext uri="{FF2B5EF4-FFF2-40B4-BE49-F238E27FC236}">
                    <a16:creationId xmlns:a16="http://schemas.microsoft.com/office/drawing/2014/main" id="{706F781A-22B4-3495-5115-2CD329AA8007}"/>
                  </a:ext>
                </a:extLst>
              </p:cNvPr>
              <p:cNvPicPr>
                <a:picLocks noChangeAspect="1"/>
              </p:cNvPicPr>
              <p:nvPr/>
            </p:nvPicPr>
            <p:blipFill>
              <a:blip r:embed="rId8"/>
              <a:stretch>
                <a:fillRect/>
              </a:stretch>
            </p:blipFill>
            <p:spPr>
              <a:xfrm>
                <a:off x="861263" y="4372501"/>
                <a:ext cx="3438180" cy="200882"/>
              </a:xfrm>
              <a:prstGeom prst="rect">
                <a:avLst/>
              </a:prstGeom>
            </p:spPr>
          </p:pic>
        </p:grpSp>
        <p:grpSp>
          <p:nvGrpSpPr>
            <p:cNvPr id="44" name="Group 43">
              <a:extLst>
                <a:ext uri="{FF2B5EF4-FFF2-40B4-BE49-F238E27FC236}">
                  <a16:creationId xmlns:a16="http://schemas.microsoft.com/office/drawing/2014/main" id="{29DF34B1-02E8-4138-5DA5-699C5C89BB5F}"/>
                </a:ext>
              </a:extLst>
            </p:cNvPr>
            <p:cNvGrpSpPr/>
            <p:nvPr/>
          </p:nvGrpSpPr>
          <p:grpSpPr>
            <a:xfrm>
              <a:off x="7279447" y="1540450"/>
              <a:ext cx="3139751" cy="3213331"/>
              <a:chOff x="4609857" y="2489859"/>
              <a:chExt cx="3139751" cy="3213331"/>
            </a:xfrm>
          </p:grpSpPr>
          <p:sp>
            <p:nvSpPr>
              <p:cNvPr id="26" name="Text Placeholder 2">
                <a:extLst>
                  <a:ext uri="{FF2B5EF4-FFF2-40B4-BE49-F238E27FC236}">
                    <a16:creationId xmlns:a16="http://schemas.microsoft.com/office/drawing/2014/main" id="{97331308-D80C-5026-6764-B6E57486819A}"/>
                  </a:ext>
                </a:extLst>
              </p:cNvPr>
              <p:cNvSpPr txBox="1">
                <a:spLocks/>
              </p:cNvSpPr>
              <p:nvPr/>
            </p:nvSpPr>
            <p:spPr>
              <a:xfrm>
                <a:off x="4609857" y="2489859"/>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4. Create Dictionary</a:t>
                </a:r>
                <a:endParaRPr lang="en-US" sz="1800" dirty="0">
                  <a:solidFill>
                    <a:schemeClr val="accent3">
                      <a:lumMod val="25000"/>
                    </a:schemeClr>
                  </a:solidFill>
                  <a:latin typeface="Abadi" panose="020B0604020104020204" pitchFamily="34" charset="0"/>
                </a:endParaRPr>
              </a:p>
            </p:txBody>
          </p:sp>
          <p:pic>
            <p:nvPicPr>
              <p:cNvPr id="43" name="Picture 42">
                <a:extLst>
                  <a:ext uri="{FF2B5EF4-FFF2-40B4-BE49-F238E27FC236}">
                    <a16:creationId xmlns:a16="http://schemas.microsoft.com/office/drawing/2014/main" id="{C4DBF818-87F5-2709-40FD-287443580BA2}"/>
                  </a:ext>
                </a:extLst>
              </p:cNvPr>
              <p:cNvPicPr>
                <a:picLocks noChangeAspect="1"/>
              </p:cNvPicPr>
              <p:nvPr/>
            </p:nvPicPr>
            <p:blipFill>
              <a:blip r:embed="rId9"/>
              <a:stretch>
                <a:fillRect/>
              </a:stretch>
            </p:blipFill>
            <p:spPr>
              <a:xfrm>
                <a:off x="4675929" y="2788639"/>
                <a:ext cx="3073679" cy="2914551"/>
              </a:xfrm>
              <a:prstGeom prst="rect">
                <a:avLst/>
              </a:prstGeom>
            </p:spPr>
          </p:pic>
        </p:grpSp>
        <p:grpSp>
          <p:nvGrpSpPr>
            <p:cNvPr id="71" name="Group 70">
              <a:extLst>
                <a:ext uri="{FF2B5EF4-FFF2-40B4-BE49-F238E27FC236}">
                  <a16:creationId xmlns:a16="http://schemas.microsoft.com/office/drawing/2014/main" id="{C1319CC5-7350-F143-D72A-5E23E8F07942}"/>
                </a:ext>
              </a:extLst>
            </p:cNvPr>
            <p:cNvGrpSpPr/>
            <p:nvPr/>
          </p:nvGrpSpPr>
          <p:grpSpPr>
            <a:xfrm>
              <a:off x="6883400" y="5241379"/>
              <a:ext cx="5143500" cy="761178"/>
              <a:chOff x="6883400" y="5241379"/>
              <a:chExt cx="5143500" cy="761178"/>
            </a:xfrm>
          </p:grpSpPr>
          <p:sp>
            <p:nvSpPr>
              <p:cNvPr id="24" name="Text Placeholder 2">
                <a:extLst>
                  <a:ext uri="{FF2B5EF4-FFF2-40B4-BE49-F238E27FC236}">
                    <a16:creationId xmlns:a16="http://schemas.microsoft.com/office/drawing/2014/main" id="{B4F1118C-BD6F-4314-1FF1-DA625B3D892A}"/>
                  </a:ext>
                </a:extLst>
              </p:cNvPr>
              <p:cNvSpPr txBox="1">
                <a:spLocks/>
              </p:cNvSpPr>
              <p:nvPr/>
            </p:nvSpPr>
            <p:spPr>
              <a:xfrm>
                <a:off x="6883400" y="5241379"/>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5. Create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panose="020B0604020104020204" pitchFamily="34" charset="0"/>
                </a:endParaRPr>
              </a:p>
            </p:txBody>
          </p:sp>
          <p:pic>
            <p:nvPicPr>
              <p:cNvPr id="65" name="Picture 64">
                <a:extLst>
                  <a:ext uri="{FF2B5EF4-FFF2-40B4-BE49-F238E27FC236}">
                    <a16:creationId xmlns:a16="http://schemas.microsoft.com/office/drawing/2014/main" id="{9538F60C-D80B-749D-423F-C42AD90FA88E}"/>
                  </a:ext>
                </a:extLst>
              </p:cNvPr>
              <p:cNvPicPr>
                <a:picLocks noChangeAspect="1"/>
              </p:cNvPicPr>
              <p:nvPr/>
            </p:nvPicPr>
            <p:blipFill>
              <a:blip r:embed="rId10"/>
              <a:stretch>
                <a:fillRect/>
              </a:stretch>
            </p:blipFill>
            <p:spPr>
              <a:xfrm>
                <a:off x="6883400" y="5562189"/>
                <a:ext cx="5143500" cy="440368"/>
              </a:xfrm>
              <a:prstGeom prst="rect">
                <a:avLst/>
              </a:prstGeom>
            </p:spPr>
          </p:pic>
        </p:grpSp>
        <p:grpSp>
          <p:nvGrpSpPr>
            <p:cNvPr id="70" name="Group 69">
              <a:extLst>
                <a:ext uri="{FF2B5EF4-FFF2-40B4-BE49-F238E27FC236}">
                  <a16:creationId xmlns:a16="http://schemas.microsoft.com/office/drawing/2014/main" id="{B77EB63B-94B4-8C11-986A-D5A6C2260DA1}"/>
                </a:ext>
              </a:extLst>
            </p:cNvPr>
            <p:cNvGrpSpPr/>
            <p:nvPr/>
          </p:nvGrpSpPr>
          <p:grpSpPr>
            <a:xfrm>
              <a:off x="770010" y="5370707"/>
              <a:ext cx="3894443" cy="521175"/>
              <a:chOff x="770010" y="5370707"/>
              <a:chExt cx="3894443" cy="521175"/>
            </a:xfrm>
          </p:grpSpPr>
          <p:sp>
            <p:nvSpPr>
              <p:cNvPr id="19" name="Text Placeholder 2">
                <a:extLst>
                  <a:ext uri="{FF2B5EF4-FFF2-40B4-BE49-F238E27FC236}">
                    <a16:creationId xmlns:a16="http://schemas.microsoft.com/office/drawing/2014/main" id="{9EBCCB47-530D-9D17-E656-6A6F2D9FB9CA}"/>
                  </a:ext>
                </a:extLst>
              </p:cNvPr>
              <p:cNvSpPr txBox="1">
                <a:spLocks/>
              </p:cNvSpPr>
              <p:nvPr/>
            </p:nvSpPr>
            <p:spPr>
              <a:xfrm>
                <a:off x="1837756" y="5370707"/>
                <a:ext cx="1769044" cy="28973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6. Export CSV</a:t>
                </a:r>
                <a:endParaRPr lang="en-US" sz="1800" dirty="0">
                  <a:solidFill>
                    <a:schemeClr val="accent3">
                      <a:lumMod val="25000"/>
                    </a:schemeClr>
                  </a:solidFill>
                  <a:latin typeface="Abadi" panose="020B0604020104020204" pitchFamily="34" charset="0"/>
                </a:endParaRPr>
              </a:p>
            </p:txBody>
          </p:sp>
          <p:pic>
            <p:nvPicPr>
              <p:cNvPr id="67" name="Picture 66">
                <a:extLst>
                  <a:ext uri="{FF2B5EF4-FFF2-40B4-BE49-F238E27FC236}">
                    <a16:creationId xmlns:a16="http://schemas.microsoft.com/office/drawing/2014/main" id="{5A86CD76-CCD8-9BDE-5CCA-C5584BA983E2}"/>
                  </a:ext>
                </a:extLst>
              </p:cNvPr>
              <p:cNvPicPr>
                <a:picLocks noChangeAspect="1"/>
              </p:cNvPicPr>
              <p:nvPr/>
            </p:nvPicPr>
            <p:blipFill>
              <a:blip r:embed="rId11"/>
              <a:stretch>
                <a:fillRect/>
              </a:stretch>
            </p:blipFill>
            <p:spPr>
              <a:xfrm>
                <a:off x="770010" y="5662257"/>
                <a:ext cx="3894443" cy="229625"/>
              </a:xfrm>
              <a:prstGeom prst="rect">
                <a:avLst/>
              </a:prstGeom>
            </p:spPr>
          </p:pic>
        </p:grp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1685</TotalTime>
  <Words>2550</Words>
  <Application>Microsoft Macintosh PowerPoint</Application>
  <PresentationFormat>Widescreen</PresentationFormat>
  <Paragraphs>369</Paragraphs>
  <Slides>47</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Francisco Ricardo Andraschko</cp:lastModifiedBy>
  <cp:revision>213</cp:revision>
  <cp:lastPrinted>2025-02-26T01:48:14Z</cp:lastPrinted>
  <dcterms:created xsi:type="dcterms:W3CDTF">2021-04-29T18:58:34Z</dcterms:created>
  <dcterms:modified xsi:type="dcterms:W3CDTF">2025-02-26T02:03:50Z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